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56" r:id="rId2"/>
    <p:sldId id="363" r:id="rId3"/>
    <p:sldId id="257" r:id="rId4"/>
    <p:sldId id="258" r:id="rId5"/>
    <p:sldId id="314" r:id="rId6"/>
    <p:sldId id="367" r:id="rId7"/>
    <p:sldId id="364" r:id="rId8"/>
    <p:sldId id="382" r:id="rId9"/>
    <p:sldId id="384" r:id="rId10"/>
    <p:sldId id="385" r:id="rId11"/>
    <p:sldId id="386" r:id="rId12"/>
    <p:sldId id="387" r:id="rId13"/>
    <p:sldId id="365" r:id="rId14"/>
    <p:sldId id="388" r:id="rId15"/>
    <p:sldId id="335" r:id="rId16"/>
    <p:sldId id="377" r:id="rId17"/>
    <p:sldId id="317" r:id="rId18"/>
    <p:sldId id="318" r:id="rId19"/>
    <p:sldId id="325" r:id="rId20"/>
    <p:sldId id="319" r:id="rId21"/>
    <p:sldId id="329" r:id="rId22"/>
    <p:sldId id="313" r:id="rId23"/>
    <p:sldId id="315" r:id="rId24"/>
    <p:sldId id="328" r:id="rId25"/>
    <p:sldId id="327" r:id="rId26"/>
    <p:sldId id="376" r:id="rId27"/>
    <p:sldId id="408" r:id="rId28"/>
    <p:sldId id="420" r:id="rId29"/>
    <p:sldId id="339" r:id="rId30"/>
    <p:sldId id="417" r:id="rId31"/>
    <p:sldId id="419" r:id="rId32"/>
    <p:sldId id="409" r:id="rId33"/>
    <p:sldId id="412" r:id="rId34"/>
    <p:sldId id="413" r:id="rId35"/>
    <p:sldId id="414" r:id="rId36"/>
    <p:sldId id="410" r:id="rId37"/>
    <p:sldId id="411" r:id="rId38"/>
    <p:sldId id="416" r:id="rId39"/>
    <p:sldId id="427" r:id="rId40"/>
    <p:sldId id="403" r:id="rId41"/>
    <p:sldId id="404" r:id="rId42"/>
    <p:sldId id="405" r:id="rId43"/>
    <p:sldId id="406" r:id="rId44"/>
    <p:sldId id="401" r:id="rId45"/>
    <p:sldId id="402" r:id="rId46"/>
    <p:sldId id="421" r:id="rId47"/>
    <p:sldId id="422" r:id="rId48"/>
    <p:sldId id="423" r:id="rId49"/>
    <p:sldId id="425" r:id="rId50"/>
    <p:sldId id="424" r:id="rId51"/>
    <p:sldId id="426" r:id="rId5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105EC5-3685-4CE0-BAE2-AD0FA7444420}">
          <p14:sldIdLst>
            <p14:sldId id="256"/>
          </p14:sldIdLst>
        </p14:section>
        <p14:section name="Introduction" id="{140EAA7F-0C4A-4AC8-BA38-14D837F72AAD}">
          <p14:sldIdLst>
            <p14:sldId id="363"/>
            <p14:sldId id="257"/>
            <p14:sldId id="258"/>
            <p14:sldId id="314"/>
            <p14:sldId id="367"/>
            <p14:sldId id="364"/>
            <p14:sldId id="382"/>
            <p14:sldId id="384"/>
            <p14:sldId id="385"/>
            <p14:sldId id="386"/>
            <p14:sldId id="387"/>
            <p14:sldId id="365"/>
            <p14:sldId id="388"/>
            <p14:sldId id="335"/>
          </p14:sldIdLst>
        </p14:section>
        <p14:section name="Making Digital Archives" id="{8E2ECA3B-1D57-4849-8694-310BBECDB9EC}">
          <p14:sldIdLst>
            <p14:sldId id="377"/>
            <p14:sldId id="317"/>
            <p14:sldId id="318"/>
            <p14:sldId id="325"/>
            <p14:sldId id="319"/>
            <p14:sldId id="329"/>
            <p14:sldId id="313"/>
            <p14:sldId id="315"/>
            <p14:sldId id="328"/>
            <p14:sldId id="327"/>
            <p14:sldId id="376"/>
            <p14:sldId id="408"/>
          </p14:sldIdLst>
        </p14:section>
        <p14:section name="Using Digital Archives" id="{1FF05775-0E23-4B99-88CC-B503DE862755}">
          <p14:sldIdLst>
            <p14:sldId id="420"/>
            <p14:sldId id="339"/>
            <p14:sldId id="417"/>
            <p14:sldId id="419"/>
            <p14:sldId id="409"/>
            <p14:sldId id="412"/>
            <p14:sldId id="413"/>
            <p14:sldId id="414"/>
            <p14:sldId id="410"/>
            <p14:sldId id="411"/>
            <p14:sldId id="416"/>
            <p14:sldId id="427"/>
            <p14:sldId id="403"/>
            <p14:sldId id="404"/>
            <p14:sldId id="405"/>
            <p14:sldId id="406"/>
            <p14:sldId id="401"/>
            <p14:sldId id="402"/>
            <p14:sldId id="421"/>
            <p14:sldId id="422"/>
            <p14:sldId id="423"/>
            <p14:sldId id="425"/>
            <p14:sldId id="424"/>
            <p14:sldId id="42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74" autoAdjust="0"/>
    <p:restoredTop sz="80983" autoAdjust="0"/>
  </p:normalViewPr>
  <p:slideViewPr>
    <p:cSldViewPr snapToGrid="0">
      <p:cViewPr varScale="1">
        <p:scale>
          <a:sx n="93" d="100"/>
          <a:sy n="93" d="100"/>
        </p:scale>
        <p:origin x="498" y="84"/>
      </p:cViewPr>
      <p:guideLst>
        <p:guide orient="horz" pos="2160"/>
        <p:guide pos="3840"/>
      </p:guideLst>
    </p:cSldViewPr>
  </p:slideViewPr>
  <p:notesTextViewPr>
    <p:cViewPr>
      <p:scale>
        <a:sx n="75" d="100"/>
        <a:sy n="75" d="100"/>
      </p:scale>
      <p:origin x="0" y="0"/>
    </p:cViewPr>
  </p:notesTextViewPr>
  <p:notesViewPr>
    <p:cSldViewPr snapToGrid="0">
      <p:cViewPr varScale="1">
        <p:scale>
          <a:sx n="53" d="100"/>
          <a:sy n="53" d="100"/>
        </p:scale>
        <p:origin x="2648" y="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D4879A-07FE-48F9-8BB3-94B1D231E9F8}" type="doc">
      <dgm:prSet loTypeId="urn:microsoft.com/office/officeart/2008/layout/CaptionedPictures" loCatId="picture" qsTypeId="urn:microsoft.com/office/officeart/2005/8/quickstyle/simple1" qsCatId="simple" csTypeId="urn:microsoft.com/office/officeart/2005/8/colors/accent1_2" csCatId="accent1" phldr="1"/>
      <dgm:spPr/>
      <dgm:t>
        <a:bodyPr/>
        <a:lstStyle/>
        <a:p>
          <a:endParaRPr lang="en-CA"/>
        </a:p>
      </dgm:t>
    </dgm:pt>
    <dgm:pt modelId="{2CE40FCB-8A38-4028-87BE-D97846432337}">
      <dgm:prSet phldrT="[Text]"/>
      <dgm:spPr/>
      <dgm:t>
        <a:bodyPr/>
        <a:lstStyle/>
        <a:p>
          <a:r>
            <a:rPr lang="en-CA" dirty="0" smtClean="0"/>
            <a:t>Digitized Manuscripts (British Library)</a:t>
          </a:r>
          <a:endParaRPr lang="en-CA" dirty="0"/>
        </a:p>
      </dgm:t>
    </dgm:pt>
    <dgm:pt modelId="{2DF861B7-26AE-4A08-8523-588B1C2DC780}" type="parTrans" cxnId="{FAEECFEA-BC37-4A18-A627-673ABC17380C}">
      <dgm:prSet/>
      <dgm:spPr/>
      <dgm:t>
        <a:bodyPr/>
        <a:lstStyle/>
        <a:p>
          <a:endParaRPr lang="en-CA"/>
        </a:p>
      </dgm:t>
    </dgm:pt>
    <dgm:pt modelId="{3542C0BD-AA1A-4DBC-89A6-4E8D0A224014}" type="sibTrans" cxnId="{FAEECFEA-BC37-4A18-A627-673ABC17380C}">
      <dgm:prSet/>
      <dgm:spPr/>
      <dgm:t>
        <a:bodyPr/>
        <a:lstStyle/>
        <a:p>
          <a:endParaRPr lang="en-CA"/>
        </a:p>
      </dgm:t>
    </dgm:pt>
    <dgm:pt modelId="{C5BBCEB6-AE17-4423-855B-A56E9C910FFF}">
      <dgm:prSet phldrT="[Text]"/>
      <dgm:spPr/>
      <dgm:t>
        <a:bodyPr/>
        <a:lstStyle/>
        <a:p>
          <a:r>
            <a:rPr lang="en-CA" dirty="0" smtClean="0"/>
            <a:t>Sounds</a:t>
          </a:r>
        </a:p>
        <a:p>
          <a:r>
            <a:rPr lang="en-CA" dirty="0" smtClean="0"/>
            <a:t> (British Library)</a:t>
          </a:r>
          <a:endParaRPr lang="en-CA" dirty="0"/>
        </a:p>
      </dgm:t>
    </dgm:pt>
    <dgm:pt modelId="{A55B0B88-D0A6-4211-8011-8A3806A0EB8C}" type="parTrans" cxnId="{6649D95F-20A2-482C-BA24-4488261F2D16}">
      <dgm:prSet/>
      <dgm:spPr/>
      <dgm:t>
        <a:bodyPr/>
        <a:lstStyle/>
        <a:p>
          <a:endParaRPr lang="en-CA"/>
        </a:p>
      </dgm:t>
    </dgm:pt>
    <dgm:pt modelId="{5455AA04-4647-4D44-A295-4DFDB5F87E74}" type="sibTrans" cxnId="{6649D95F-20A2-482C-BA24-4488261F2D16}">
      <dgm:prSet/>
      <dgm:spPr/>
      <dgm:t>
        <a:bodyPr/>
        <a:lstStyle/>
        <a:p>
          <a:endParaRPr lang="en-CA"/>
        </a:p>
      </dgm:t>
    </dgm:pt>
    <dgm:pt modelId="{4865540A-E7BB-4001-AADD-545874452C87}">
      <dgm:prSet phldrT="[Text]"/>
      <dgm:spPr/>
      <dgm:t>
        <a:bodyPr/>
        <a:lstStyle/>
        <a:p>
          <a:r>
            <a:rPr lang="en-CA" dirty="0" smtClean="0"/>
            <a:t>Legal Documents (The National Archives, Public Record Office, Kew, UK)</a:t>
          </a:r>
          <a:endParaRPr lang="en-CA" dirty="0"/>
        </a:p>
      </dgm:t>
    </dgm:pt>
    <dgm:pt modelId="{8E2B65F9-FFD9-4B1D-8B51-9C2910E8B7D9}" type="parTrans" cxnId="{CF62F661-A436-4D83-9885-9FFF70F286BF}">
      <dgm:prSet/>
      <dgm:spPr/>
      <dgm:t>
        <a:bodyPr/>
        <a:lstStyle/>
        <a:p>
          <a:endParaRPr lang="en-CA"/>
        </a:p>
      </dgm:t>
    </dgm:pt>
    <dgm:pt modelId="{FA8F682A-AB09-4220-92C2-1D76548DA29E}" type="sibTrans" cxnId="{CF62F661-A436-4D83-9885-9FFF70F286BF}">
      <dgm:prSet/>
      <dgm:spPr/>
      <dgm:t>
        <a:bodyPr/>
        <a:lstStyle/>
        <a:p>
          <a:endParaRPr lang="en-CA"/>
        </a:p>
      </dgm:t>
    </dgm:pt>
    <dgm:pt modelId="{C74218EE-B947-45AC-8A12-DF60510EBD50}">
      <dgm:prSet/>
      <dgm:spPr/>
      <dgm:t>
        <a:bodyPr/>
        <a:lstStyle/>
        <a:p>
          <a:r>
            <a:rPr lang="en-CA" dirty="0" smtClean="0"/>
            <a:t>Oral Histories (National Archives of Singapore)</a:t>
          </a:r>
          <a:endParaRPr lang="en-CA" dirty="0"/>
        </a:p>
      </dgm:t>
    </dgm:pt>
    <dgm:pt modelId="{C9BF0912-0D49-480F-BA5B-333508CB8937}" type="parTrans" cxnId="{1365A821-F0A4-4760-9FDD-ACDDF187D77A}">
      <dgm:prSet/>
      <dgm:spPr/>
      <dgm:t>
        <a:bodyPr/>
        <a:lstStyle/>
        <a:p>
          <a:endParaRPr lang="en-CA"/>
        </a:p>
      </dgm:t>
    </dgm:pt>
    <dgm:pt modelId="{CA153725-53A0-40EB-A7AB-441050188A06}" type="sibTrans" cxnId="{1365A821-F0A4-4760-9FDD-ACDDF187D77A}">
      <dgm:prSet/>
      <dgm:spPr/>
      <dgm:t>
        <a:bodyPr/>
        <a:lstStyle/>
        <a:p>
          <a:endParaRPr lang="en-CA"/>
        </a:p>
      </dgm:t>
    </dgm:pt>
    <dgm:pt modelId="{659BF048-3F01-48A3-844C-628720DFFD14}">
      <dgm:prSet/>
      <dgm:spPr/>
      <dgm:t>
        <a:bodyPr/>
        <a:lstStyle/>
        <a:p>
          <a:r>
            <a:rPr lang="en-CA" dirty="0" smtClean="0"/>
            <a:t>Books (British Library)</a:t>
          </a:r>
        </a:p>
      </dgm:t>
    </dgm:pt>
    <dgm:pt modelId="{DFEB6802-30CA-4B95-BD1E-93EEF9F156C1}" type="parTrans" cxnId="{2453D6F7-73A0-4700-AB35-A10953F12C2C}">
      <dgm:prSet/>
      <dgm:spPr/>
      <dgm:t>
        <a:bodyPr/>
        <a:lstStyle/>
        <a:p>
          <a:endParaRPr lang="en-CA"/>
        </a:p>
      </dgm:t>
    </dgm:pt>
    <dgm:pt modelId="{15DDCE01-246C-4CE1-8A66-AE9D7C89D487}" type="sibTrans" cxnId="{2453D6F7-73A0-4700-AB35-A10953F12C2C}">
      <dgm:prSet/>
      <dgm:spPr/>
      <dgm:t>
        <a:bodyPr/>
        <a:lstStyle/>
        <a:p>
          <a:endParaRPr lang="en-CA"/>
        </a:p>
      </dgm:t>
    </dgm:pt>
    <dgm:pt modelId="{B5993025-71E9-43EF-B890-D30D18580CB9}">
      <dgm:prSet/>
      <dgm:spPr/>
      <dgm:t>
        <a:bodyPr/>
        <a:lstStyle/>
        <a:p>
          <a:r>
            <a:rPr lang="en-CA" dirty="0" smtClean="0"/>
            <a:t>Video Footage (Getty Images)</a:t>
          </a:r>
          <a:endParaRPr lang="en-CA" dirty="0"/>
        </a:p>
      </dgm:t>
    </dgm:pt>
    <dgm:pt modelId="{AAA40121-CDFE-433E-94FD-C5ABCF4E64D7}" type="parTrans" cxnId="{034E0695-E193-4AE8-AF4B-8FD65DB752B4}">
      <dgm:prSet/>
      <dgm:spPr/>
      <dgm:t>
        <a:bodyPr/>
        <a:lstStyle/>
        <a:p>
          <a:endParaRPr lang="en-CA"/>
        </a:p>
      </dgm:t>
    </dgm:pt>
    <dgm:pt modelId="{F968BC3D-B152-49BA-B484-C6C78B2FAAC0}" type="sibTrans" cxnId="{034E0695-E193-4AE8-AF4B-8FD65DB752B4}">
      <dgm:prSet/>
      <dgm:spPr/>
      <dgm:t>
        <a:bodyPr/>
        <a:lstStyle/>
        <a:p>
          <a:endParaRPr lang="en-CA"/>
        </a:p>
      </dgm:t>
    </dgm:pt>
    <dgm:pt modelId="{2180E0E4-CB2A-4438-ABD6-BAAE5EEFDD0B}">
      <dgm:prSet/>
      <dgm:spPr/>
      <dgm:t>
        <a:bodyPr/>
        <a:lstStyle/>
        <a:p>
          <a:endParaRPr lang="en-CA"/>
        </a:p>
      </dgm:t>
    </dgm:pt>
    <dgm:pt modelId="{26637922-363A-41D8-9440-9AF7CC55B170}" type="parTrans" cxnId="{4693F389-2603-4536-A931-41089DDFA59D}">
      <dgm:prSet/>
      <dgm:spPr/>
      <dgm:t>
        <a:bodyPr/>
        <a:lstStyle/>
        <a:p>
          <a:endParaRPr lang="en-CA"/>
        </a:p>
      </dgm:t>
    </dgm:pt>
    <dgm:pt modelId="{815B14F0-6E7C-46E9-B5F2-387C85CB0D3F}" type="sibTrans" cxnId="{4693F389-2603-4536-A931-41089DDFA59D}">
      <dgm:prSet/>
      <dgm:spPr/>
      <dgm:t>
        <a:bodyPr/>
        <a:lstStyle/>
        <a:p>
          <a:endParaRPr lang="en-CA"/>
        </a:p>
      </dgm:t>
    </dgm:pt>
    <dgm:pt modelId="{8E89EE65-A974-4360-94CC-2E825E130C6B}">
      <dgm:prSet/>
      <dgm:spPr>
        <a:noFill/>
      </dgm:spPr>
      <dgm:t>
        <a:bodyPr/>
        <a:lstStyle/>
        <a:p>
          <a:r>
            <a:rPr lang="en-CA" dirty="0" smtClean="0">
              <a:solidFill>
                <a:schemeClr val="tx1"/>
              </a:solidFill>
            </a:rPr>
            <a:t>Social</a:t>
          </a:r>
          <a:r>
            <a:rPr lang="en-CA" baseline="0" dirty="0" smtClean="0">
              <a:solidFill>
                <a:schemeClr val="tx1"/>
              </a:solidFill>
            </a:rPr>
            <a:t> Media</a:t>
          </a:r>
          <a:endParaRPr lang="en-CA" dirty="0">
            <a:solidFill>
              <a:schemeClr val="tx1"/>
            </a:solidFill>
          </a:endParaRPr>
        </a:p>
      </dgm:t>
    </dgm:pt>
    <dgm:pt modelId="{000AE020-729E-4982-AB68-5038281649EA}" type="parTrans" cxnId="{A4502FB5-F988-4737-839D-7D542808CD20}">
      <dgm:prSet/>
      <dgm:spPr/>
      <dgm:t>
        <a:bodyPr/>
        <a:lstStyle/>
        <a:p>
          <a:endParaRPr lang="en-CA"/>
        </a:p>
      </dgm:t>
    </dgm:pt>
    <dgm:pt modelId="{B0F6E0A6-8FAD-465E-A1FB-2FDC34124A9D}" type="sibTrans" cxnId="{A4502FB5-F988-4737-839D-7D542808CD20}">
      <dgm:prSet/>
      <dgm:spPr/>
      <dgm:t>
        <a:bodyPr/>
        <a:lstStyle/>
        <a:p>
          <a:endParaRPr lang="en-CA"/>
        </a:p>
      </dgm:t>
    </dgm:pt>
    <dgm:pt modelId="{B31E9281-BCDD-497A-8302-719389E62D96}">
      <dgm:prSet/>
      <dgm:spPr/>
      <dgm:t>
        <a:bodyPr/>
        <a:lstStyle/>
        <a:p>
          <a:endParaRPr lang="en-CA"/>
        </a:p>
      </dgm:t>
    </dgm:pt>
    <dgm:pt modelId="{D84D02F4-8834-445F-8384-7FA36B5C128B}" type="parTrans" cxnId="{96F086CD-D510-4125-BF8A-D9FDF3D81402}">
      <dgm:prSet/>
      <dgm:spPr/>
      <dgm:t>
        <a:bodyPr/>
        <a:lstStyle/>
        <a:p>
          <a:endParaRPr lang="en-CA"/>
        </a:p>
      </dgm:t>
    </dgm:pt>
    <dgm:pt modelId="{526E290D-CED6-4B7A-85B5-CDD81800A87B}" type="sibTrans" cxnId="{96F086CD-D510-4125-BF8A-D9FDF3D81402}">
      <dgm:prSet/>
      <dgm:spPr/>
      <dgm:t>
        <a:bodyPr/>
        <a:lstStyle/>
        <a:p>
          <a:endParaRPr lang="en-CA"/>
        </a:p>
      </dgm:t>
    </dgm:pt>
    <dgm:pt modelId="{1AFC62E1-2B87-438C-80C0-441A785E2AF4}" type="pres">
      <dgm:prSet presAssocID="{6ED4879A-07FE-48F9-8BB3-94B1D231E9F8}" presName="Name0" presStyleCnt="0">
        <dgm:presLayoutVars>
          <dgm:chMax/>
          <dgm:chPref/>
          <dgm:dir/>
        </dgm:presLayoutVars>
      </dgm:prSet>
      <dgm:spPr/>
      <dgm:t>
        <a:bodyPr/>
        <a:lstStyle/>
        <a:p>
          <a:endParaRPr lang="en-CA"/>
        </a:p>
      </dgm:t>
    </dgm:pt>
    <dgm:pt modelId="{B7F7F460-B3EA-40AC-A570-9EB4F226DA08}" type="pres">
      <dgm:prSet presAssocID="{2CE40FCB-8A38-4028-87BE-D97846432337}" presName="composite" presStyleCnt="0">
        <dgm:presLayoutVars>
          <dgm:chMax val="1"/>
          <dgm:chPref val="1"/>
        </dgm:presLayoutVars>
      </dgm:prSet>
      <dgm:spPr/>
    </dgm:pt>
    <dgm:pt modelId="{478CADC7-36D7-48CC-BEA4-7079923143D8}" type="pres">
      <dgm:prSet presAssocID="{2CE40FCB-8A38-4028-87BE-D97846432337}" presName="Accent" presStyleLbl="trAlignAcc1" presStyleIdx="0" presStyleCnt="8">
        <dgm:presLayoutVars>
          <dgm:chMax val="0"/>
          <dgm:chPref val="0"/>
        </dgm:presLayoutVars>
      </dgm:prSet>
      <dgm:spPr/>
    </dgm:pt>
    <dgm:pt modelId="{815B5826-4FCF-480C-AC68-7E6C644B9126}" type="pres">
      <dgm:prSet presAssocID="{2CE40FCB-8A38-4028-87BE-D97846432337}" presName="Image" presStyleLbl="alignImgPlace1" presStyleIdx="0" presStyleCnt="8">
        <dgm:presLayoutVars>
          <dgm:chMax val="0"/>
          <dgm:chPref val="0"/>
        </dgm:presLayoutVars>
      </dgm:prSet>
      <dgm:spPr>
        <a:blipFill rotWithShape="1">
          <a:blip xmlns:r="http://schemas.openxmlformats.org/officeDocument/2006/relationships" r:embed="rId1"/>
          <a:stretch>
            <a:fillRect/>
          </a:stretch>
        </a:blipFill>
      </dgm:spPr>
      <dgm:t>
        <a:bodyPr/>
        <a:lstStyle/>
        <a:p>
          <a:endParaRPr lang="en-CA"/>
        </a:p>
      </dgm:t>
    </dgm:pt>
    <dgm:pt modelId="{6BBADFF3-ADB0-4FC1-BE03-70BA0F04C5C3}" type="pres">
      <dgm:prSet presAssocID="{2CE40FCB-8A38-4028-87BE-D97846432337}" presName="ChildComposite" presStyleCnt="0"/>
      <dgm:spPr/>
    </dgm:pt>
    <dgm:pt modelId="{D993AFBE-4319-4E89-8F6A-3AD5B8F581D7}" type="pres">
      <dgm:prSet presAssocID="{2CE40FCB-8A38-4028-87BE-D97846432337}" presName="Child" presStyleLbl="node1" presStyleIdx="0" presStyleCnt="1" custScaleY="183641">
        <dgm:presLayoutVars>
          <dgm:chMax val="0"/>
          <dgm:chPref val="0"/>
          <dgm:bulletEnabled val="1"/>
        </dgm:presLayoutVars>
      </dgm:prSet>
      <dgm:spPr/>
      <dgm:t>
        <a:bodyPr/>
        <a:lstStyle/>
        <a:p>
          <a:endParaRPr lang="en-CA"/>
        </a:p>
      </dgm:t>
    </dgm:pt>
    <dgm:pt modelId="{44DA4DB7-6F7F-4FA3-8C19-377A09A74CBC}" type="pres">
      <dgm:prSet presAssocID="{2CE40FCB-8A38-4028-87BE-D97846432337}" presName="Parent" presStyleLbl="revTx" presStyleIdx="0" presStyleCnt="8">
        <dgm:presLayoutVars>
          <dgm:chMax val="1"/>
          <dgm:chPref val="0"/>
          <dgm:bulletEnabled val="1"/>
        </dgm:presLayoutVars>
      </dgm:prSet>
      <dgm:spPr/>
      <dgm:t>
        <a:bodyPr/>
        <a:lstStyle/>
        <a:p>
          <a:endParaRPr lang="en-CA"/>
        </a:p>
      </dgm:t>
    </dgm:pt>
    <dgm:pt modelId="{06A69AEC-C5C5-4538-91AD-58CC2B2B49A1}" type="pres">
      <dgm:prSet presAssocID="{3542C0BD-AA1A-4DBC-89A6-4E8D0A224014}" presName="sibTrans" presStyleCnt="0"/>
      <dgm:spPr/>
    </dgm:pt>
    <dgm:pt modelId="{A9361C56-2063-41EE-8362-CB3CF96A1EB4}" type="pres">
      <dgm:prSet presAssocID="{C5BBCEB6-AE17-4423-855B-A56E9C910FFF}" presName="composite" presStyleCnt="0">
        <dgm:presLayoutVars>
          <dgm:chMax val="1"/>
          <dgm:chPref val="1"/>
        </dgm:presLayoutVars>
      </dgm:prSet>
      <dgm:spPr/>
    </dgm:pt>
    <dgm:pt modelId="{BD687B7C-7304-45CB-B487-AFE162048C5B}" type="pres">
      <dgm:prSet presAssocID="{C5BBCEB6-AE17-4423-855B-A56E9C910FFF}" presName="Accent" presStyleLbl="trAlignAcc1" presStyleIdx="1" presStyleCnt="8" custLinFactX="21637" custLinFactY="12691" custLinFactNeighborX="100000" custLinFactNeighborY="100000">
        <dgm:presLayoutVars>
          <dgm:chMax val="0"/>
          <dgm:chPref val="0"/>
        </dgm:presLayoutVars>
      </dgm:prSet>
      <dgm:spPr/>
    </dgm:pt>
    <dgm:pt modelId="{D9B6085A-356C-443A-8F61-5972205D5E23}" type="pres">
      <dgm:prSet presAssocID="{C5BBCEB6-AE17-4423-855B-A56E9C910FFF}" presName="Image" presStyleLbl="alignImgPlace1" presStyleIdx="1" presStyleCnt="8" custLinFactX="37161" custLinFactY="71640" custLinFactNeighborX="100000" custLinFactNeighborY="100000">
        <dgm:presLayoutVars>
          <dgm:chMax val="0"/>
          <dgm:chPref val="0"/>
        </dgm:presLayoutVars>
      </dgm:prSet>
      <dgm:spPr>
        <a:blipFill rotWithShape="1">
          <a:blip xmlns:r="http://schemas.openxmlformats.org/officeDocument/2006/relationships" r:embed="rId2"/>
          <a:stretch>
            <a:fillRect/>
          </a:stretch>
        </a:blipFill>
      </dgm:spPr>
      <dgm:t>
        <a:bodyPr/>
        <a:lstStyle/>
        <a:p>
          <a:endParaRPr lang="en-CA"/>
        </a:p>
      </dgm:t>
    </dgm:pt>
    <dgm:pt modelId="{4ED31885-3F03-41BB-BB54-1DB73AACE24D}" type="pres">
      <dgm:prSet presAssocID="{C5BBCEB6-AE17-4423-855B-A56E9C910FFF}" presName="ChildComposite" presStyleCnt="0"/>
      <dgm:spPr/>
    </dgm:pt>
    <dgm:pt modelId="{2170EC6C-79D3-4B60-B9A2-9A9566395FA5}" type="pres">
      <dgm:prSet presAssocID="{C5BBCEB6-AE17-4423-855B-A56E9C910FFF}" presName="Child" presStyleLbl="node1" presStyleIdx="0" presStyleCnt="1" custScaleY="191597">
        <dgm:presLayoutVars>
          <dgm:chMax val="0"/>
          <dgm:chPref val="0"/>
          <dgm:bulletEnabled val="1"/>
        </dgm:presLayoutVars>
      </dgm:prSet>
      <dgm:spPr/>
      <dgm:t>
        <a:bodyPr/>
        <a:lstStyle/>
        <a:p>
          <a:endParaRPr lang="en-CA"/>
        </a:p>
      </dgm:t>
    </dgm:pt>
    <dgm:pt modelId="{560A685D-2791-4BA8-9150-3E656D4BB86D}" type="pres">
      <dgm:prSet presAssocID="{C5BBCEB6-AE17-4423-855B-A56E9C910FFF}" presName="Parent" presStyleLbl="revTx" presStyleIdx="1" presStyleCnt="8" custLinFactX="35758" custLinFactY="200000" custLinFactNeighborX="100000" custLinFactNeighborY="221058">
        <dgm:presLayoutVars>
          <dgm:chMax val="1"/>
          <dgm:chPref val="0"/>
          <dgm:bulletEnabled val="1"/>
        </dgm:presLayoutVars>
      </dgm:prSet>
      <dgm:spPr/>
      <dgm:t>
        <a:bodyPr/>
        <a:lstStyle/>
        <a:p>
          <a:endParaRPr lang="en-CA"/>
        </a:p>
      </dgm:t>
    </dgm:pt>
    <dgm:pt modelId="{829E9230-74E5-49A5-A160-A7B8C9DDC48B}" type="pres">
      <dgm:prSet presAssocID="{5455AA04-4647-4D44-A295-4DFDB5F87E74}" presName="sibTrans" presStyleCnt="0"/>
      <dgm:spPr/>
    </dgm:pt>
    <dgm:pt modelId="{E02F816A-CFC0-4118-A4D4-444F3AAF1038}" type="pres">
      <dgm:prSet presAssocID="{2180E0E4-CB2A-4438-ABD6-BAAE5EEFDD0B}" presName="composite" presStyleCnt="0">
        <dgm:presLayoutVars>
          <dgm:chMax val="1"/>
          <dgm:chPref val="1"/>
        </dgm:presLayoutVars>
      </dgm:prSet>
      <dgm:spPr/>
    </dgm:pt>
    <dgm:pt modelId="{4C7FE4D5-DEF8-4FCE-8956-8B51BDFFBB21}" type="pres">
      <dgm:prSet presAssocID="{2180E0E4-CB2A-4438-ABD6-BAAE5EEFDD0B}" presName="Accent" presStyleLbl="trAlignAcc1" presStyleIdx="2" presStyleCnt="8" custLinFactX="22699" custLinFactY="11423" custLinFactNeighborX="100000" custLinFactNeighborY="100000">
        <dgm:presLayoutVars>
          <dgm:chMax val="0"/>
          <dgm:chPref val="0"/>
        </dgm:presLayoutVars>
      </dgm:prSet>
      <dgm:spPr/>
    </dgm:pt>
    <dgm:pt modelId="{BEFB9F5A-1F8B-4970-A01A-A3CABBF40AF7}" type="pres">
      <dgm:prSet presAssocID="{2180E0E4-CB2A-4438-ABD6-BAAE5EEFDD0B}" presName="Image" presStyleLbl="alignImgPlace1" presStyleIdx="2" presStyleCnt="8" custLinFactX="37313" custLinFactY="73728" custLinFactNeighborX="100000" custLinFactNeighborY="100000">
        <dgm:presLayoutVars>
          <dgm:chMax val="0"/>
          <dgm:chPref val="0"/>
        </dgm:presLayoutVars>
      </dgm:prSet>
      <dgm:spPr>
        <a:blipFill rotWithShape="1">
          <a:blip xmlns:r="http://schemas.openxmlformats.org/officeDocument/2006/relationships" r:embed="rId3"/>
          <a:stretch>
            <a:fillRect/>
          </a:stretch>
        </a:blipFill>
      </dgm:spPr>
      <dgm:t>
        <a:bodyPr/>
        <a:lstStyle/>
        <a:p>
          <a:endParaRPr lang="en-CA"/>
        </a:p>
      </dgm:t>
    </dgm:pt>
    <dgm:pt modelId="{F8C81693-B5CF-42CC-8B7E-CA9A91E43C25}" type="pres">
      <dgm:prSet presAssocID="{2180E0E4-CB2A-4438-ABD6-BAAE5EEFDD0B}" presName="ChildComposite" presStyleCnt="0"/>
      <dgm:spPr/>
    </dgm:pt>
    <dgm:pt modelId="{B857D843-E592-4C1B-ABB2-2D32AA471CFA}" type="pres">
      <dgm:prSet presAssocID="{2180E0E4-CB2A-4438-ABD6-BAAE5EEFDD0B}" presName="Child" presStyleLbl="node1" presStyleIdx="0" presStyleCnt="1" custLinFactX="35156" custLinFactY="300000" custLinFactNeighborX="100000" custLinFactNeighborY="342449">
        <dgm:presLayoutVars>
          <dgm:chMax val="0"/>
          <dgm:chPref val="0"/>
          <dgm:bulletEnabled val="1"/>
        </dgm:presLayoutVars>
      </dgm:prSet>
      <dgm:spPr/>
      <dgm:t>
        <a:bodyPr/>
        <a:lstStyle/>
        <a:p>
          <a:endParaRPr lang="en-CA"/>
        </a:p>
      </dgm:t>
    </dgm:pt>
    <dgm:pt modelId="{82190E70-9FA1-4A18-9499-A9F7491D69D5}" type="pres">
      <dgm:prSet presAssocID="{2180E0E4-CB2A-4438-ABD6-BAAE5EEFDD0B}" presName="Parent" presStyleLbl="revTx" presStyleIdx="2" presStyleCnt="8">
        <dgm:presLayoutVars>
          <dgm:chMax val="1"/>
          <dgm:chPref val="0"/>
          <dgm:bulletEnabled val="1"/>
        </dgm:presLayoutVars>
      </dgm:prSet>
      <dgm:spPr/>
      <dgm:t>
        <a:bodyPr/>
        <a:lstStyle/>
        <a:p>
          <a:endParaRPr lang="en-CA"/>
        </a:p>
      </dgm:t>
    </dgm:pt>
    <dgm:pt modelId="{47D2C957-840A-4AC3-95F4-09B4563F06BC}" type="pres">
      <dgm:prSet presAssocID="{815B14F0-6E7C-46E9-B5F2-387C85CB0D3F}" presName="sibTrans" presStyleCnt="0"/>
      <dgm:spPr/>
    </dgm:pt>
    <dgm:pt modelId="{0CCED964-F580-4598-B459-8652CB97FA7F}" type="pres">
      <dgm:prSet presAssocID="{4865540A-E7BB-4001-AADD-545874452C87}" presName="composite" presStyleCnt="0">
        <dgm:presLayoutVars>
          <dgm:chMax val="1"/>
          <dgm:chPref val="1"/>
        </dgm:presLayoutVars>
      </dgm:prSet>
      <dgm:spPr/>
    </dgm:pt>
    <dgm:pt modelId="{15B33478-BFC2-4FE9-832F-D71F9215D42F}" type="pres">
      <dgm:prSet presAssocID="{4865540A-E7BB-4001-AADD-545874452C87}" presName="Accent" presStyleLbl="trAlignAcc1" presStyleIdx="3" presStyleCnt="8">
        <dgm:presLayoutVars>
          <dgm:chMax val="0"/>
          <dgm:chPref val="0"/>
        </dgm:presLayoutVars>
      </dgm:prSet>
      <dgm:spPr/>
    </dgm:pt>
    <dgm:pt modelId="{F3BD8A45-B53D-4924-9A60-A3E45C6F1257}" type="pres">
      <dgm:prSet presAssocID="{4865540A-E7BB-4001-AADD-545874452C87}" presName="Image" presStyleLbl="alignImgPlace1" presStyleIdx="3" presStyleCnt="8">
        <dgm:presLayoutVars>
          <dgm:chMax val="0"/>
          <dgm:chPref val="0"/>
        </dgm:presLayoutVars>
      </dgm:prSet>
      <dgm:spPr>
        <a:blipFill rotWithShape="1">
          <a:blip xmlns:r="http://schemas.openxmlformats.org/officeDocument/2006/relationships" r:embed="rId4"/>
          <a:stretch>
            <a:fillRect/>
          </a:stretch>
        </a:blipFill>
      </dgm:spPr>
      <dgm:t>
        <a:bodyPr/>
        <a:lstStyle/>
        <a:p>
          <a:endParaRPr lang="en-CA"/>
        </a:p>
      </dgm:t>
    </dgm:pt>
    <dgm:pt modelId="{906BEB48-329E-4846-998A-589E0F37146B}" type="pres">
      <dgm:prSet presAssocID="{4865540A-E7BB-4001-AADD-545874452C87}" presName="ChildComposite" presStyleCnt="0"/>
      <dgm:spPr/>
    </dgm:pt>
    <dgm:pt modelId="{C0D9D829-5C46-4D6E-97C6-05FE5DC53956}" type="pres">
      <dgm:prSet presAssocID="{4865540A-E7BB-4001-AADD-545874452C87}" presName="Child" presStyleLbl="node1" presStyleIdx="0" presStyleCnt="1">
        <dgm:presLayoutVars>
          <dgm:chMax val="0"/>
          <dgm:chPref val="0"/>
          <dgm:bulletEnabled val="1"/>
        </dgm:presLayoutVars>
      </dgm:prSet>
      <dgm:spPr/>
    </dgm:pt>
    <dgm:pt modelId="{5485FFBF-2199-4D81-865B-5AB71A0ECFF5}" type="pres">
      <dgm:prSet presAssocID="{4865540A-E7BB-4001-AADD-545874452C87}" presName="Parent" presStyleLbl="revTx" presStyleIdx="3" presStyleCnt="8">
        <dgm:presLayoutVars>
          <dgm:chMax val="1"/>
          <dgm:chPref val="0"/>
          <dgm:bulletEnabled val="1"/>
        </dgm:presLayoutVars>
      </dgm:prSet>
      <dgm:spPr/>
      <dgm:t>
        <a:bodyPr/>
        <a:lstStyle/>
        <a:p>
          <a:endParaRPr lang="en-CA"/>
        </a:p>
      </dgm:t>
    </dgm:pt>
    <dgm:pt modelId="{4122E653-6C84-4898-BC41-E0570A688856}" type="pres">
      <dgm:prSet presAssocID="{FA8F682A-AB09-4220-92C2-1D76548DA29E}" presName="sibTrans" presStyleCnt="0"/>
      <dgm:spPr/>
    </dgm:pt>
    <dgm:pt modelId="{02B12145-05F2-4573-AAC4-513111C0D04E}" type="pres">
      <dgm:prSet presAssocID="{B5993025-71E9-43EF-B890-D30D18580CB9}" presName="composite" presStyleCnt="0">
        <dgm:presLayoutVars>
          <dgm:chMax val="1"/>
          <dgm:chPref val="1"/>
        </dgm:presLayoutVars>
      </dgm:prSet>
      <dgm:spPr/>
    </dgm:pt>
    <dgm:pt modelId="{2A79B2E1-D440-436D-A626-2C0EB57B2E5E}" type="pres">
      <dgm:prSet presAssocID="{B5993025-71E9-43EF-B890-D30D18580CB9}" presName="Accent" presStyleLbl="trAlignAcc1" presStyleIdx="4" presStyleCnt="8" custLinFactNeighborX="485" custLinFactNeighborY="1501">
        <dgm:presLayoutVars>
          <dgm:chMax val="0"/>
          <dgm:chPref val="0"/>
        </dgm:presLayoutVars>
      </dgm:prSet>
      <dgm:spPr/>
    </dgm:pt>
    <dgm:pt modelId="{4443CFF0-C213-4176-9D23-5471AA50C665}" type="pres">
      <dgm:prSet presAssocID="{B5993025-71E9-43EF-B890-D30D18580CB9}" presName="Image" presStyleLbl="alignImgPlace1" presStyleIdx="4" presStyleCnt="8" custLinFactNeighborX="1359" custLinFactNeighborY="-576">
        <dgm:presLayoutVars>
          <dgm:chMax val="0"/>
          <dgm:chPref val="0"/>
        </dgm:presLayoutVars>
      </dgm:prSet>
      <dgm:spPr>
        <a:blipFill rotWithShape="1">
          <a:blip xmlns:r="http://schemas.openxmlformats.org/officeDocument/2006/relationships" r:embed="rId5"/>
          <a:stretch>
            <a:fillRect/>
          </a:stretch>
        </a:blipFill>
      </dgm:spPr>
      <dgm:t>
        <a:bodyPr/>
        <a:lstStyle/>
        <a:p>
          <a:endParaRPr lang="en-CA"/>
        </a:p>
      </dgm:t>
    </dgm:pt>
    <dgm:pt modelId="{3E6349E1-9856-47A5-855F-1A002C61B4CB}" type="pres">
      <dgm:prSet presAssocID="{B5993025-71E9-43EF-B890-D30D18580CB9}" presName="ChildComposite" presStyleCnt="0"/>
      <dgm:spPr/>
    </dgm:pt>
    <dgm:pt modelId="{5B98BEDF-877B-49E4-B0CD-697B9ED9AFB2}" type="pres">
      <dgm:prSet presAssocID="{B5993025-71E9-43EF-B890-D30D18580CB9}" presName="Child" presStyleLbl="node1" presStyleIdx="0" presStyleCnt="1">
        <dgm:presLayoutVars>
          <dgm:chMax val="0"/>
          <dgm:chPref val="0"/>
          <dgm:bulletEnabled val="1"/>
        </dgm:presLayoutVars>
      </dgm:prSet>
      <dgm:spPr/>
    </dgm:pt>
    <dgm:pt modelId="{53AFD2B9-F1D3-4A3C-86EE-41B44980E4C2}" type="pres">
      <dgm:prSet presAssocID="{B5993025-71E9-43EF-B890-D30D18580CB9}" presName="Parent" presStyleLbl="revTx" presStyleIdx="4" presStyleCnt="8" custLinFactNeighborX="-3055" custLinFactNeighborY="11116">
        <dgm:presLayoutVars>
          <dgm:chMax val="1"/>
          <dgm:chPref val="0"/>
          <dgm:bulletEnabled val="1"/>
        </dgm:presLayoutVars>
      </dgm:prSet>
      <dgm:spPr/>
      <dgm:t>
        <a:bodyPr/>
        <a:lstStyle/>
        <a:p>
          <a:endParaRPr lang="en-CA"/>
        </a:p>
      </dgm:t>
    </dgm:pt>
    <dgm:pt modelId="{1BE7812E-E950-4997-8B28-5E7DF6EF3A73}" type="pres">
      <dgm:prSet presAssocID="{F968BC3D-B152-49BA-B484-C6C78B2FAAC0}" presName="sibTrans" presStyleCnt="0"/>
      <dgm:spPr/>
    </dgm:pt>
    <dgm:pt modelId="{8FFE0218-EBB4-41A5-8D76-57DB33A93807}" type="pres">
      <dgm:prSet presAssocID="{C74218EE-B947-45AC-8A12-DF60510EBD50}" presName="composite" presStyleCnt="0">
        <dgm:presLayoutVars>
          <dgm:chMax val="1"/>
          <dgm:chPref val="1"/>
        </dgm:presLayoutVars>
      </dgm:prSet>
      <dgm:spPr/>
    </dgm:pt>
    <dgm:pt modelId="{235EF607-F613-4CD1-87A3-777C43965119}" type="pres">
      <dgm:prSet presAssocID="{C74218EE-B947-45AC-8A12-DF60510EBD50}" presName="Accent" presStyleLbl="trAlignAcc1" presStyleIdx="5" presStyleCnt="8" custLinFactNeighborX="-441" custLinFactNeighborY="375">
        <dgm:presLayoutVars>
          <dgm:chMax val="0"/>
          <dgm:chPref val="0"/>
        </dgm:presLayoutVars>
      </dgm:prSet>
      <dgm:spPr/>
    </dgm:pt>
    <dgm:pt modelId="{E4B66C1B-8823-44B1-B883-63936ACF862D}" type="pres">
      <dgm:prSet presAssocID="{C74218EE-B947-45AC-8A12-DF60510EBD50}" presName="Image" presStyleLbl="alignImgPlace1" presStyleIdx="5" presStyleCnt="8" custLinFactNeighborX="-1962" custLinFactNeighborY="7502">
        <dgm:presLayoutVars>
          <dgm:chMax val="0"/>
          <dgm:chPref val="0"/>
        </dgm:presLayoutVars>
      </dgm:prSet>
      <dgm:spPr>
        <a:blipFill rotWithShape="1">
          <a:blip xmlns:r="http://schemas.openxmlformats.org/officeDocument/2006/relationships" r:embed="rId6"/>
          <a:stretch>
            <a:fillRect/>
          </a:stretch>
        </a:blipFill>
      </dgm:spPr>
      <dgm:t>
        <a:bodyPr/>
        <a:lstStyle/>
        <a:p>
          <a:endParaRPr lang="en-CA"/>
        </a:p>
      </dgm:t>
    </dgm:pt>
    <dgm:pt modelId="{6689270D-3470-4CC3-ADDC-E83F6EA377E2}" type="pres">
      <dgm:prSet presAssocID="{C74218EE-B947-45AC-8A12-DF60510EBD50}" presName="ChildComposite" presStyleCnt="0"/>
      <dgm:spPr/>
    </dgm:pt>
    <dgm:pt modelId="{431BF39C-6E92-4857-AE43-0EED16AA903B}" type="pres">
      <dgm:prSet presAssocID="{C74218EE-B947-45AC-8A12-DF60510EBD50}" presName="Child" presStyleLbl="node1" presStyleIdx="0" presStyleCnt="1">
        <dgm:presLayoutVars>
          <dgm:chMax val="0"/>
          <dgm:chPref val="0"/>
          <dgm:bulletEnabled val="1"/>
        </dgm:presLayoutVars>
      </dgm:prSet>
      <dgm:spPr/>
    </dgm:pt>
    <dgm:pt modelId="{4C883212-3A80-40CB-A98D-DB25230151E8}" type="pres">
      <dgm:prSet presAssocID="{C74218EE-B947-45AC-8A12-DF60510EBD50}" presName="Parent" presStyleLbl="revTx" presStyleIdx="5" presStyleCnt="8" custLinFactNeighborX="-981" custLinFactNeighborY="18063">
        <dgm:presLayoutVars>
          <dgm:chMax val="1"/>
          <dgm:chPref val="0"/>
          <dgm:bulletEnabled val="1"/>
        </dgm:presLayoutVars>
      </dgm:prSet>
      <dgm:spPr/>
      <dgm:t>
        <a:bodyPr/>
        <a:lstStyle/>
        <a:p>
          <a:endParaRPr lang="en-CA"/>
        </a:p>
      </dgm:t>
    </dgm:pt>
    <dgm:pt modelId="{3E65A45D-607C-4DC1-8F1A-0CD3DDA357E8}" type="pres">
      <dgm:prSet presAssocID="{CA153725-53A0-40EB-A7AB-441050188A06}" presName="sibTrans" presStyleCnt="0"/>
      <dgm:spPr/>
    </dgm:pt>
    <dgm:pt modelId="{C7393EB6-CF72-4D23-B65A-CF8E643CA97E}" type="pres">
      <dgm:prSet presAssocID="{659BF048-3F01-48A3-844C-628720DFFD14}" presName="composite" presStyleCnt="0">
        <dgm:presLayoutVars>
          <dgm:chMax val="1"/>
          <dgm:chPref val="1"/>
        </dgm:presLayoutVars>
      </dgm:prSet>
      <dgm:spPr/>
    </dgm:pt>
    <dgm:pt modelId="{3EDEE99E-9750-4945-A9E9-4171AE5F1836}" type="pres">
      <dgm:prSet presAssocID="{659BF048-3F01-48A3-844C-628720DFFD14}" presName="Accent" presStyleLbl="trAlignAcc1" presStyleIdx="6" presStyleCnt="8" custLinFactX="-21525" custLinFactY="-8487" custLinFactNeighborX="-100000" custLinFactNeighborY="-100000">
        <dgm:presLayoutVars>
          <dgm:chMax val="0"/>
          <dgm:chPref val="0"/>
        </dgm:presLayoutVars>
      </dgm:prSet>
      <dgm:spPr/>
    </dgm:pt>
    <dgm:pt modelId="{C8D8DB58-F7F4-4927-9A13-1C9EDB349C5C}" type="pres">
      <dgm:prSet presAssocID="{659BF048-3F01-48A3-844C-628720DFFD14}" presName="Image" presStyleLbl="alignImgPlace1" presStyleIdx="6" presStyleCnt="8" custLinFactX="-34047" custLinFactY="-66821" custLinFactNeighborX="-100000" custLinFactNeighborY="-100000">
        <dgm:presLayoutVars>
          <dgm:chMax val="0"/>
          <dgm:chPref val="0"/>
        </dgm:presLayoutVars>
      </dgm:prSet>
      <dgm:spPr>
        <a:blipFill rotWithShape="1">
          <a:blip xmlns:r="http://schemas.openxmlformats.org/officeDocument/2006/relationships" r:embed="rId7"/>
          <a:stretch>
            <a:fillRect/>
          </a:stretch>
        </a:blipFill>
      </dgm:spPr>
      <dgm:t>
        <a:bodyPr/>
        <a:lstStyle/>
        <a:p>
          <a:endParaRPr lang="en-CA"/>
        </a:p>
      </dgm:t>
    </dgm:pt>
    <dgm:pt modelId="{B6742046-1E26-47F0-B9FA-4B89AFF4BF69}" type="pres">
      <dgm:prSet presAssocID="{659BF048-3F01-48A3-844C-628720DFFD14}" presName="ChildComposite" presStyleCnt="0"/>
      <dgm:spPr/>
    </dgm:pt>
    <dgm:pt modelId="{1FA74CBE-91D8-4C41-A455-412150D9E0CA}" type="pres">
      <dgm:prSet presAssocID="{659BF048-3F01-48A3-844C-628720DFFD14}" presName="Child" presStyleLbl="node1" presStyleIdx="0" presStyleCnt="1">
        <dgm:presLayoutVars>
          <dgm:chMax val="0"/>
          <dgm:chPref val="0"/>
          <dgm:bulletEnabled val="1"/>
        </dgm:presLayoutVars>
      </dgm:prSet>
      <dgm:spPr/>
    </dgm:pt>
    <dgm:pt modelId="{FBF44AF4-5A82-455A-8CFD-995239EAAFB0}" type="pres">
      <dgm:prSet presAssocID="{659BF048-3F01-48A3-844C-628720DFFD14}" presName="Parent" presStyleLbl="revTx" presStyleIdx="6" presStyleCnt="8" custLinFactX="-35097" custLinFactY="-190072" custLinFactNeighborX="-100000" custLinFactNeighborY="-200000">
        <dgm:presLayoutVars>
          <dgm:chMax val="1"/>
          <dgm:chPref val="0"/>
          <dgm:bulletEnabled val="1"/>
        </dgm:presLayoutVars>
      </dgm:prSet>
      <dgm:spPr/>
      <dgm:t>
        <a:bodyPr/>
        <a:lstStyle/>
        <a:p>
          <a:endParaRPr lang="en-CA"/>
        </a:p>
      </dgm:t>
    </dgm:pt>
    <dgm:pt modelId="{502648AB-FD06-47EF-8C6A-B15EC148E349}" type="pres">
      <dgm:prSet presAssocID="{15DDCE01-246C-4CE1-8A66-AE9D7C89D487}" presName="sibTrans" presStyleCnt="0"/>
      <dgm:spPr/>
    </dgm:pt>
    <dgm:pt modelId="{BD22E4CC-0121-4EA4-A6DE-59C729FD08EC}" type="pres">
      <dgm:prSet presAssocID="{B31E9281-BCDD-497A-8302-719389E62D96}" presName="composite" presStyleCnt="0">
        <dgm:presLayoutVars>
          <dgm:chMax val="1"/>
          <dgm:chPref val="1"/>
        </dgm:presLayoutVars>
      </dgm:prSet>
      <dgm:spPr/>
    </dgm:pt>
    <dgm:pt modelId="{71A63B06-B00D-45A9-A3C8-6309A43485C0}" type="pres">
      <dgm:prSet presAssocID="{B31E9281-BCDD-497A-8302-719389E62D96}" presName="Accent" presStyleLbl="trAlignAcc1" presStyleIdx="7" presStyleCnt="8" custLinFactX="-12548" custLinFactY="-9171" custLinFactNeighborX="-100000" custLinFactNeighborY="-100000">
        <dgm:presLayoutVars>
          <dgm:chMax val="0"/>
          <dgm:chPref val="0"/>
        </dgm:presLayoutVars>
      </dgm:prSet>
      <dgm:spPr/>
    </dgm:pt>
    <dgm:pt modelId="{26369C17-8F12-4881-BE58-120FFC4A32C0}" type="pres">
      <dgm:prSet presAssocID="{B31E9281-BCDD-497A-8302-719389E62D96}" presName="Image" presStyleLbl="alignImgPlace1" presStyleIdx="7" presStyleCnt="8" custLinFactX="-25053" custLinFactY="-67956" custLinFactNeighborX="-100000" custLinFactNeighborY="-100000">
        <dgm:presLayoutVars>
          <dgm:chMax val="0"/>
          <dgm:chPref val="0"/>
        </dgm:presLayoutVars>
      </dgm:prSet>
      <dgm:spPr>
        <a:blipFill rotWithShape="1">
          <a:blip xmlns:r="http://schemas.openxmlformats.org/officeDocument/2006/relationships" r:embed="rId8"/>
          <a:stretch>
            <a:fillRect/>
          </a:stretch>
        </a:blipFill>
      </dgm:spPr>
      <dgm:t>
        <a:bodyPr/>
        <a:lstStyle/>
        <a:p>
          <a:endParaRPr lang="en-CA"/>
        </a:p>
      </dgm:t>
    </dgm:pt>
    <dgm:pt modelId="{A462888D-8BB4-4FB6-A629-3CDDD3A4F339}" type="pres">
      <dgm:prSet presAssocID="{B31E9281-BCDD-497A-8302-719389E62D96}" presName="ChildComposite" presStyleCnt="0"/>
      <dgm:spPr/>
    </dgm:pt>
    <dgm:pt modelId="{D4E127E4-6442-4123-9AAE-CA419C0264A5}" type="pres">
      <dgm:prSet presAssocID="{B31E9281-BCDD-497A-8302-719389E62D96}" presName="Child" presStyleLbl="node1" presStyleIdx="0" presStyleCnt="1" custLinFactX="-3310947" custLinFactY="-3940844" custLinFactNeighborX="-3400000" custLinFactNeighborY="-4000000">
        <dgm:presLayoutVars>
          <dgm:chMax val="0"/>
          <dgm:chPref val="0"/>
          <dgm:bulletEnabled val="1"/>
        </dgm:presLayoutVars>
      </dgm:prSet>
      <dgm:spPr/>
      <dgm:t>
        <a:bodyPr/>
        <a:lstStyle/>
        <a:p>
          <a:endParaRPr lang="en-CA"/>
        </a:p>
      </dgm:t>
    </dgm:pt>
    <dgm:pt modelId="{844CF6E8-49D4-4EEC-8857-5E70030D1909}" type="pres">
      <dgm:prSet presAssocID="{B31E9281-BCDD-497A-8302-719389E62D96}" presName="Parent" presStyleLbl="revTx" presStyleIdx="7" presStyleCnt="8">
        <dgm:presLayoutVars>
          <dgm:chMax val="1"/>
          <dgm:chPref val="0"/>
          <dgm:bulletEnabled val="1"/>
        </dgm:presLayoutVars>
      </dgm:prSet>
      <dgm:spPr/>
      <dgm:t>
        <a:bodyPr/>
        <a:lstStyle/>
        <a:p>
          <a:endParaRPr lang="en-CA"/>
        </a:p>
      </dgm:t>
    </dgm:pt>
  </dgm:ptLst>
  <dgm:cxnLst>
    <dgm:cxn modelId="{1365A821-F0A4-4760-9FDD-ACDDF187D77A}" srcId="{6ED4879A-07FE-48F9-8BB3-94B1D231E9F8}" destId="{C74218EE-B947-45AC-8A12-DF60510EBD50}" srcOrd="5" destOrd="0" parTransId="{C9BF0912-0D49-480F-BA5B-333508CB8937}" sibTransId="{CA153725-53A0-40EB-A7AB-441050188A06}"/>
    <dgm:cxn modelId="{CF62F661-A436-4D83-9885-9FFF70F286BF}" srcId="{6ED4879A-07FE-48F9-8BB3-94B1D231E9F8}" destId="{4865540A-E7BB-4001-AADD-545874452C87}" srcOrd="3" destOrd="0" parTransId="{8E2B65F9-FFD9-4B1D-8B51-9C2910E8B7D9}" sibTransId="{FA8F682A-AB09-4220-92C2-1D76548DA29E}"/>
    <dgm:cxn modelId="{61D64BCE-1011-40AC-A27B-A69B9EC60CBE}" type="presOf" srcId="{C74218EE-B947-45AC-8A12-DF60510EBD50}" destId="{4C883212-3A80-40CB-A98D-DB25230151E8}" srcOrd="0" destOrd="0" presId="urn:microsoft.com/office/officeart/2008/layout/CaptionedPictures"/>
    <dgm:cxn modelId="{37F2D961-9011-41D3-B938-4817BF460E83}" type="presOf" srcId="{B5993025-71E9-43EF-B890-D30D18580CB9}" destId="{53AFD2B9-F1D3-4A3C-86EE-41B44980E4C2}" srcOrd="0" destOrd="0" presId="urn:microsoft.com/office/officeart/2008/layout/CaptionedPictures"/>
    <dgm:cxn modelId="{0CF34FF5-AE19-4B3D-BC45-BED6C13C0DC1}" type="presOf" srcId="{4865540A-E7BB-4001-AADD-545874452C87}" destId="{5485FFBF-2199-4D81-865B-5AB71A0ECFF5}" srcOrd="0" destOrd="0" presId="urn:microsoft.com/office/officeart/2008/layout/CaptionedPictures"/>
    <dgm:cxn modelId="{2453D6F7-73A0-4700-AB35-A10953F12C2C}" srcId="{6ED4879A-07FE-48F9-8BB3-94B1D231E9F8}" destId="{659BF048-3F01-48A3-844C-628720DFFD14}" srcOrd="6" destOrd="0" parTransId="{DFEB6802-30CA-4B95-BD1E-93EEF9F156C1}" sibTransId="{15DDCE01-246C-4CE1-8A66-AE9D7C89D487}"/>
    <dgm:cxn modelId="{A4502FB5-F988-4737-839D-7D542808CD20}" srcId="{2180E0E4-CB2A-4438-ABD6-BAAE5EEFDD0B}" destId="{8E89EE65-A974-4360-94CC-2E825E130C6B}" srcOrd="0" destOrd="0" parTransId="{000AE020-729E-4982-AB68-5038281649EA}" sibTransId="{B0F6E0A6-8FAD-465E-A1FB-2FDC34124A9D}"/>
    <dgm:cxn modelId="{6649D95F-20A2-482C-BA24-4488261F2D16}" srcId="{6ED4879A-07FE-48F9-8BB3-94B1D231E9F8}" destId="{C5BBCEB6-AE17-4423-855B-A56E9C910FFF}" srcOrd="1" destOrd="0" parTransId="{A55B0B88-D0A6-4211-8011-8A3806A0EB8C}" sibTransId="{5455AA04-4647-4D44-A295-4DFDB5F87E74}"/>
    <dgm:cxn modelId="{CAC6FAE5-5E65-466F-A2EC-88A586B429E6}" type="presOf" srcId="{2180E0E4-CB2A-4438-ABD6-BAAE5EEFDD0B}" destId="{82190E70-9FA1-4A18-9499-A9F7491D69D5}" srcOrd="0" destOrd="0" presId="urn:microsoft.com/office/officeart/2008/layout/CaptionedPictures"/>
    <dgm:cxn modelId="{AB1FF4AC-11D9-448A-8E74-375AD05A15E5}" type="presOf" srcId="{659BF048-3F01-48A3-844C-628720DFFD14}" destId="{FBF44AF4-5A82-455A-8CFD-995239EAAFB0}" srcOrd="0" destOrd="0" presId="urn:microsoft.com/office/officeart/2008/layout/CaptionedPictures"/>
    <dgm:cxn modelId="{364E699E-D34C-477F-AFBE-C5A20CB9E51E}" type="presOf" srcId="{B31E9281-BCDD-497A-8302-719389E62D96}" destId="{844CF6E8-49D4-4EEC-8857-5E70030D1909}" srcOrd="0" destOrd="0" presId="urn:microsoft.com/office/officeart/2008/layout/CaptionedPictures"/>
    <dgm:cxn modelId="{86D3AB05-11B5-49A0-B524-4BF926F9EE7C}" type="presOf" srcId="{6ED4879A-07FE-48F9-8BB3-94B1D231E9F8}" destId="{1AFC62E1-2B87-438C-80C0-441A785E2AF4}" srcOrd="0" destOrd="0" presId="urn:microsoft.com/office/officeart/2008/layout/CaptionedPictures"/>
    <dgm:cxn modelId="{96F086CD-D510-4125-BF8A-D9FDF3D81402}" srcId="{6ED4879A-07FE-48F9-8BB3-94B1D231E9F8}" destId="{B31E9281-BCDD-497A-8302-719389E62D96}" srcOrd="7" destOrd="0" parTransId="{D84D02F4-8834-445F-8384-7FA36B5C128B}" sibTransId="{526E290D-CED6-4B7A-85B5-CDD81800A87B}"/>
    <dgm:cxn modelId="{265C76EE-3253-4023-B3B1-F9D20337911F}" type="presOf" srcId="{C5BBCEB6-AE17-4423-855B-A56E9C910FFF}" destId="{560A685D-2791-4BA8-9150-3E656D4BB86D}" srcOrd="0" destOrd="0" presId="urn:microsoft.com/office/officeart/2008/layout/CaptionedPictures"/>
    <dgm:cxn modelId="{4693F389-2603-4536-A931-41089DDFA59D}" srcId="{6ED4879A-07FE-48F9-8BB3-94B1D231E9F8}" destId="{2180E0E4-CB2A-4438-ABD6-BAAE5EEFDD0B}" srcOrd="2" destOrd="0" parTransId="{26637922-363A-41D8-9440-9AF7CC55B170}" sibTransId="{815B14F0-6E7C-46E9-B5F2-387C85CB0D3F}"/>
    <dgm:cxn modelId="{034E0695-E193-4AE8-AF4B-8FD65DB752B4}" srcId="{6ED4879A-07FE-48F9-8BB3-94B1D231E9F8}" destId="{B5993025-71E9-43EF-B890-D30D18580CB9}" srcOrd="4" destOrd="0" parTransId="{AAA40121-CDFE-433E-94FD-C5ABCF4E64D7}" sibTransId="{F968BC3D-B152-49BA-B484-C6C78B2FAAC0}"/>
    <dgm:cxn modelId="{FAEECFEA-BC37-4A18-A627-673ABC17380C}" srcId="{6ED4879A-07FE-48F9-8BB3-94B1D231E9F8}" destId="{2CE40FCB-8A38-4028-87BE-D97846432337}" srcOrd="0" destOrd="0" parTransId="{2DF861B7-26AE-4A08-8523-588B1C2DC780}" sibTransId="{3542C0BD-AA1A-4DBC-89A6-4E8D0A224014}"/>
    <dgm:cxn modelId="{C0BEE1FB-3AE7-40CA-A97D-DDE960445FFB}" type="presOf" srcId="{8E89EE65-A974-4360-94CC-2E825E130C6B}" destId="{B857D843-E592-4C1B-ABB2-2D32AA471CFA}" srcOrd="0" destOrd="0" presId="urn:microsoft.com/office/officeart/2008/layout/CaptionedPictures"/>
    <dgm:cxn modelId="{583296AE-5367-45CE-91A7-042FD73F29F4}" type="presOf" srcId="{2CE40FCB-8A38-4028-87BE-D97846432337}" destId="{44DA4DB7-6F7F-4FA3-8C19-377A09A74CBC}" srcOrd="0" destOrd="0" presId="urn:microsoft.com/office/officeart/2008/layout/CaptionedPictures"/>
    <dgm:cxn modelId="{CCEEE86A-F1CA-42CE-97D6-4770ACF53241}" type="presParOf" srcId="{1AFC62E1-2B87-438C-80C0-441A785E2AF4}" destId="{B7F7F460-B3EA-40AC-A570-9EB4F226DA08}" srcOrd="0" destOrd="0" presId="urn:microsoft.com/office/officeart/2008/layout/CaptionedPictures"/>
    <dgm:cxn modelId="{1BB62702-6B1C-4459-B791-25AECE1C6D55}" type="presParOf" srcId="{B7F7F460-B3EA-40AC-A570-9EB4F226DA08}" destId="{478CADC7-36D7-48CC-BEA4-7079923143D8}" srcOrd="0" destOrd="0" presId="urn:microsoft.com/office/officeart/2008/layout/CaptionedPictures"/>
    <dgm:cxn modelId="{7FDBD4BF-FC44-401A-9C2F-CE81BDC24B51}" type="presParOf" srcId="{B7F7F460-B3EA-40AC-A570-9EB4F226DA08}" destId="{815B5826-4FCF-480C-AC68-7E6C644B9126}" srcOrd="1" destOrd="0" presId="urn:microsoft.com/office/officeart/2008/layout/CaptionedPictures"/>
    <dgm:cxn modelId="{41DD6978-42DC-4CA7-BB7A-B360AD683A93}" type="presParOf" srcId="{B7F7F460-B3EA-40AC-A570-9EB4F226DA08}" destId="{6BBADFF3-ADB0-4FC1-BE03-70BA0F04C5C3}" srcOrd="2" destOrd="0" presId="urn:microsoft.com/office/officeart/2008/layout/CaptionedPictures"/>
    <dgm:cxn modelId="{96960700-D737-4F11-8697-97BE7661717B}" type="presParOf" srcId="{6BBADFF3-ADB0-4FC1-BE03-70BA0F04C5C3}" destId="{D993AFBE-4319-4E89-8F6A-3AD5B8F581D7}" srcOrd="0" destOrd="0" presId="urn:microsoft.com/office/officeart/2008/layout/CaptionedPictures"/>
    <dgm:cxn modelId="{47A8D206-6813-4403-A3E2-8A1CC7D43956}" type="presParOf" srcId="{6BBADFF3-ADB0-4FC1-BE03-70BA0F04C5C3}" destId="{44DA4DB7-6F7F-4FA3-8C19-377A09A74CBC}" srcOrd="1" destOrd="0" presId="urn:microsoft.com/office/officeart/2008/layout/CaptionedPictures"/>
    <dgm:cxn modelId="{9CFC4C0D-A3D3-4E58-BF40-E852AB778705}" type="presParOf" srcId="{1AFC62E1-2B87-438C-80C0-441A785E2AF4}" destId="{06A69AEC-C5C5-4538-91AD-58CC2B2B49A1}" srcOrd="1" destOrd="0" presId="urn:microsoft.com/office/officeart/2008/layout/CaptionedPictures"/>
    <dgm:cxn modelId="{1BAE19B7-91D7-42DB-8B09-76D2D3C7E098}" type="presParOf" srcId="{1AFC62E1-2B87-438C-80C0-441A785E2AF4}" destId="{A9361C56-2063-41EE-8362-CB3CF96A1EB4}" srcOrd="2" destOrd="0" presId="urn:microsoft.com/office/officeart/2008/layout/CaptionedPictures"/>
    <dgm:cxn modelId="{7AFB7E16-C514-4F23-A960-2C9CE14841F0}" type="presParOf" srcId="{A9361C56-2063-41EE-8362-CB3CF96A1EB4}" destId="{BD687B7C-7304-45CB-B487-AFE162048C5B}" srcOrd="0" destOrd="0" presId="urn:microsoft.com/office/officeart/2008/layout/CaptionedPictures"/>
    <dgm:cxn modelId="{83C0976F-5211-4450-91D1-616EE199351A}" type="presParOf" srcId="{A9361C56-2063-41EE-8362-CB3CF96A1EB4}" destId="{D9B6085A-356C-443A-8F61-5972205D5E23}" srcOrd="1" destOrd="0" presId="urn:microsoft.com/office/officeart/2008/layout/CaptionedPictures"/>
    <dgm:cxn modelId="{B8FA7A88-59A6-4C2B-844B-6A98DB278459}" type="presParOf" srcId="{A9361C56-2063-41EE-8362-CB3CF96A1EB4}" destId="{4ED31885-3F03-41BB-BB54-1DB73AACE24D}" srcOrd="2" destOrd="0" presId="urn:microsoft.com/office/officeart/2008/layout/CaptionedPictures"/>
    <dgm:cxn modelId="{1BA02E1A-4F8C-427A-B15E-3C959F1BB415}" type="presParOf" srcId="{4ED31885-3F03-41BB-BB54-1DB73AACE24D}" destId="{2170EC6C-79D3-4B60-B9A2-9A9566395FA5}" srcOrd="0" destOrd="0" presId="urn:microsoft.com/office/officeart/2008/layout/CaptionedPictures"/>
    <dgm:cxn modelId="{E2813EDE-5EB8-4A36-B991-F58B784E6BD3}" type="presParOf" srcId="{4ED31885-3F03-41BB-BB54-1DB73AACE24D}" destId="{560A685D-2791-4BA8-9150-3E656D4BB86D}" srcOrd="1" destOrd="0" presId="urn:microsoft.com/office/officeart/2008/layout/CaptionedPictures"/>
    <dgm:cxn modelId="{520012E1-5C84-4C95-85CD-CCEB4B6AB88B}" type="presParOf" srcId="{1AFC62E1-2B87-438C-80C0-441A785E2AF4}" destId="{829E9230-74E5-49A5-A160-A7B8C9DDC48B}" srcOrd="3" destOrd="0" presId="urn:microsoft.com/office/officeart/2008/layout/CaptionedPictures"/>
    <dgm:cxn modelId="{F725A80A-0398-493D-ACD8-08CBF78C6140}" type="presParOf" srcId="{1AFC62E1-2B87-438C-80C0-441A785E2AF4}" destId="{E02F816A-CFC0-4118-A4D4-444F3AAF1038}" srcOrd="4" destOrd="0" presId="urn:microsoft.com/office/officeart/2008/layout/CaptionedPictures"/>
    <dgm:cxn modelId="{7328A15A-D53A-43FD-A1B4-6024D74C9378}" type="presParOf" srcId="{E02F816A-CFC0-4118-A4D4-444F3AAF1038}" destId="{4C7FE4D5-DEF8-4FCE-8956-8B51BDFFBB21}" srcOrd="0" destOrd="0" presId="urn:microsoft.com/office/officeart/2008/layout/CaptionedPictures"/>
    <dgm:cxn modelId="{F4683010-4F65-4E81-9FCA-81FADFC9E623}" type="presParOf" srcId="{E02F816A-CFC0-4118-A4D4-444F3AAF1038}" destId="{BEFB9F5A-1F8B-4970-A01A-A3CABBF40AF7}" srcOrd="1" destOrd="0" presId="urn:microsoft.com/office/officeart/2008/layout/CaptionedPictures"/>
    <dgm:cxn modelId="{61AE19BF-9FD3-417A-9182-B979ACF6A7D8}" type="presParOf" srcId="{E02F816A-CFC0-4118-A4D4-444F3AAF1038}" destId="{F8C81693-B5CF-42CC-8B7E-CA9A91E43C25}" srcOrd="2" destOrd="0" presId="urn:microsoft.com/office/officeart/2008/layout/CaptionedPictures"/>
    <dgm:cxn modelId="{3FA86CDB-4C23-4B8F-9191-11E7BE7951EC}" type="presParOf" srcId="{F8C81693-B5CF-42CC-8B7E-CA9A91E43C25}" destId="{B857D843-E592-4C1B-ABB2-2D32AA471CFA}" srcOrd="0" destOrd="0" presId="urn:microsoft.com/office/officeart/2008/layout/CaptionedPictures"/>
    <dgm:cxn modelId="{235A3B11-BC2F-4E32-BC0A-8B0258928198}" type="presParOf" srcId="{F8C81693-B5CF-42CC-8B7E-CA9A91E43C25}" destId="{82190E70-9FA1-4A18-9499-A9F7491D69D5}" srcOrd="1" destOrd="0" presId="urn:microsoft.com/office/officeart/2008/layout/CaptionedPictures"/>
    <dgm:cxn modelId="{EEE9067F-EBB9-4100-9505-AD558098368B}" type="presParOf" srcId="{1AFC62E1-2B87-438C-80C0-441A785E2AF4}" destId="{47D2C957-840A-4AC3-95F4-09B4563F06BC}" srcOrd="5" destOrd="0" presId="urn:microsoft.com/office/officeart/2008/layout/CaptionedPictures"/>
    <dgm:cxn modelId="{69499594-1D97-4AC5-829F-5DC8DF539E30}" type="presParOf" srcId="{1AFC62E1-2B87-438C-80C0-441A785E2AF4}" destId="{0CCED964-F580-4598-B459-8652CB97FA7F}" srcOrd="6" destOrd="0" presId="urn:microsoft.com/office/officeart/2008/layout/CaptionedPictures"/>
    <dgm:cxn modelId="{8E1DFE84-5AF8-45E5-B9CE-76EBCFB49D69}" type="presParOf" srcId="{0CCED964-F580-4598-B459-8652CB97FA7F}" destId="{15B33478-BFC2-4FE9-832F-D71F9215D42F}" srcOrd="0" destOrd="0" presId="urn:microsoft.com/office/officeart/2008/layout/CaptionedPictures"/>
    <dgm:cxn modelId="{6DA3AA5F-8709-4E5C-89B6-E1ED8D404673}" type="presParOf" srcId="{0CCED964-F580-4598-B459-8652CB97FA7F}" destId="{F3BD8A45-B53D-4924-9A60-A3E45C6F1257}" srcOrd="1" destOrd="0" presId="urn:microsoft.com/office/officeart/2008/layout/CaptionedPictures"/>
    <dgm:cxn modelId="{C0BBC37A-84BA-4E4F-B46F-BB2F80D05E3B}" type="presParOf" srcId="{0CCED964-F580-4598-B459-8652CB97FA7F}" destId="{906BEB48-329E-4846-998A-589E0F37146B}" srcOrd="2" destOrd="0" presId="urn:microsoft.com/office/officeart/2008/layout/CaptionedPictures"/>
    <dgm:cxn modelId="{383B82DA-3042-4944-ADD7-5DD82077EE5B}" type="presParOf" srcId="{906BEB48-329E-4846-998A-589E0F37146B}" destId="{C0D9D829-5C46-4D6E-97C6-05FE5DC53956}" srcOrd="0" destOrd="0" presId="urn:microsoft.com/office/officeart/2008/layout/CaptionedPictures"/>
    <dgm:cxn modelId="{ABB2C79F-78CE-449C-8406-2F49CE2A3B3D}" type="presParOf" srcId="{906BEB48-329E-4846-998A-589E0F37146B}" destId="{5485FFBF-2199-4D81-865B-5AB71A0ECFF5}" srcOrd="1" destOrd="0" presId="urn:microsoft.com/office/officeart/2008/layout/CaptionedPictures"/>
    <dgm:cxn modelId="{613EFDF2-0CCA-468A-B5B2-139CF5B7D15E}" type="presParOf" srcId="{1AFC62E1-2B87-438C-80C0-441A785E2AF4}" destId="{4122E653-6C84-4898-BC41-E0570A688856}" srcOrd="7" destOrd="0" presId="urn:microsoft.com/office/officeart/2008/layout/CaptionedPictures"/>
    <dgm:cxn modelId="{826556BE-9DB0-4710-BB1A-C103416F3B51}" type="presParOf" srcId="{1AFC62E1-2B87-438C-80C0-441A785E2AF4}" destId="{02B12145-05F2-4573-AAC4-513111C0D04E}" srcOrd="8" destOrd="0" presId="urn:microsoft.com/office/officeart/2008/layout/CaptionedPictures"/>
    <dgm:cxn modelId="{2394AD5D-82B5-45C4-9A6D-3A81A3D0D696}" type="presParOf" srcId="{02B12145-05F2-4573-AAC4-513111C0D04E}" destId="{2A79B2E1-D440-436D-A626-2C0EB57B2E5E}" srcOrd="0" destOrd="0" presId="urn:microsoft.com/office/officeart/2008/layout/CaptionedPictures"/>
    <dgm:cxn modelId="{ED7F8B17-CA8E-4753-9AA3-90A58A06EC3B}" type="presParOf" srcId="{02B12145-05F2-4573-AAC4-513111C0D04E}" destId="{4443CFF0-C213-4176-9D23-5471AA50C665}" srcOrd="1" destOrd="0" presId="urn:microsoft.com/office/officeart/2008/layout/CaptionedPictures"/>
    <dgm:cxn modelId="{69FEBDFB-DC0B-483A-9252-4F85D09F7A81}" type="presParOf" srcId="{02B12145-05F2-4573-AAC4-513111C0D04E}" destId="{3E6349E1-9856-47A5-855F-1A002C61B4CB}" srcOrd="2" destOrd="0" presId="urn:microsoft.com/office/officeart/2008/layout/CaptionedPictures"/>
    <dgm:cxn modelId="{2323F5CD-1AC0-452C-8E1C-EAC12F9D77C7}" type="presParOf" srcId="{3E6349E1-9856-47A5-855F-1A002C61B4CB}" destId="{5B98BEDF-877B-49E4-B0CD-697B9ED9AFB2}" srcOrd="0" destOrd="0" presId="urn:microsoft.com/office/officeart/2008/layout/CaptionedPictures"/>
    <dgm:cxn modelId="{7F1D258F-036B-4217-9FF6-39BB3F6D1764}" type="presParOf" srcId="{3E6349E1-9856-47A5-855F-1A002C61B4CB}" destId="{53AFD2B9-F1D3-4A3C-86EE-41B44980E4C2}" srcOrd="1" destOrd="0" presId="urn:microsoft.com/office/officeart/2008/layout/CaptionedPictures"/>
    <dgm:cxn modelId="{AFF9E24B-323B-4FFB-9DC5-B661825FE867}" type="presParOf" srcId="{1AFC62E1-2B87-438C-80C0-441A785E2AF4}" destId="{1BE7812E-E950-4997-8B28-5E7DF6EF3A73}" srcOrd="9" destOrd="0" presId="urn:microsoft.com/office/officeart/2008/layout/CaptionedPictures"/>
    <dgm:cxn modelId="{403B7563-1423-4B51-9C98-D1EC858C5C8A}" type="presParOf" srcId="{1AFC62E1-2B87-438C-80C0-441A785E2AF4}" destId="{8FFE0218-EBB4-41A5-8D76-57DB33A93807}" srcOrd="10" destOrd="0" presId="urn:microsoft.com/office/officeart/2008/layout/CaptionedPictures"/>
    <dgm:cxn modelId="{D32656D9-90B5-460A-BD70-FFE863129AF1}" type="presParOf" srcId="{8FFE0218-EBB4-41A5-8D76-57DB33A93807}" destId="{235EF607-F613-4CD1-87A3-777C43965119}" srcOrd="0" destOrd="0" presId="urn:microsoft.com/office/officeart/2008/layout/CaptionedPictures"/>
    <dgm:cxn modelId="{5728F2B5-6FF7-4C8B-9635-D128D7EA5495}" type="presParOf" srcId="{8FFE0218-EBB4-41A5-8D76-57DB33A93807}" destId="{E4B66C1B-8823-44B1-B883-63936ACF862D}" srcOrd="1" destOrd="0" presId="urn:microsoft.com/office/officeart/2008/layout/CaptionedPictures"/>
    <dgm:cxn modelId="{FB767FCC-2CE6-45A8-B70D-7D3771D7BFEB}" type="presParOf" srcId="{8FFE0218-EBB4-41A5-8D76-57DB33A93807}" destId="{6689270D-3470-4CC3-ADDC-E83F6EA377E2}" srcOrd="2" destOrd="0" presId="urn:microsoft.com/office/officeart/2008/layout/CaptionedPictures"/>
    <dgm:cxn modelId="{AB837947-556C-483A-845B-40376C2E9E97}" type="presParOf" srcId="{6689270D-3470-4CC3-ADDC-E83F6EA377E2}" destId="{431BF39C-6E92-4857-AE43-0EED16AA903B}" srcOrd="0" destOrd="0" presId="urn:microsoft.com/office/officeart/2008/layout/CaptionedPictures"/>
    <dgm:cxn modelId="{78BAC2FF-9C51-4667-B275-21AC548BCDEF}" type="presParOf" srcId="{6689270D-3470-4CC3-ADDC-E83F6EA377E2}" destId="{4C883212-3A80-40CB-A98D-DB25230151E8}" srcOrd="1" destOrd="0" presId="urn:microsoft.com/office/officeart/2008/layout/CaptionedPictures"/>
    <dgm:cxn modelId="{DAD360DA-ED16-44AC-90DF-466CF7B0CC32}" type="presParOf" srcId="{1AFC62E1-2B87-438C-80C0-441A785E2AF4}" destId="{3E65A45D-607C-4DC1-8F1A-0CD3DDA357E8}" srcOrd="11" destOrd="0" presId="urn:microsoft.com/office/officeart/2008/layout/CaptionedPictures"/>
    <dgm:cxn modelId="{96E14507-717D-455F-9D57-3A525411A4EC}" type="presParOf" srcId="{1AFC62E1-2B87-438C-80C0-441A785E2AF4}" destId="{C7393EB6-CF72-4D23-B65A-CF8E643CA97E}" srcOrd="12" destOrd="0" presId="urn:microsoft.com/office/officeart/2008/layout/CaptionedPictures"/>
    <dgm:cxn modelId="{068D0FC4-A128-401A-865A-2FA37B32684F}" type="presParOf" srcId="{C7393EB6-CF72-4D23-B65A-CF8E643CA97E}" destId="{3EDEE99E-9750-4945-A9E9-4171AE5F1836}" srcOrd="0" destOrd="0" presId="urn:microsoft.com/office/officeart/2008/layout/CaptionedPictures"/>
    <dgm:cxn modelId="{0F760CA5-7020-4093-A42C-BE75DE9C2C43}" type="presParOf" srcId="{C7393EB6-CF72-4D23-B65A-CF8E643CA97E}" destId="{C8D8DB58-F7F4-4927-9A13-1C9EDB349C5C}" srcOrd="1" destOrd="0" presId="urn:microsoft.com/office/officeart/2008/layout/CaptionedPictures"/>
    <dgm:cxn modelId="{58582C0E-715C-4BF0-81D9-ABD31346F515}" type="presParOf" srcId="{C7393EB6-CF72-4D23-B65A-CF8E643CA97E}" destId="{B6742046-1E26-47F0-B9FA-4B89AFF4BF69}" srcOrd="2" destOrd="0" presId="urn:microsoft.com/office/officeart/2008/layout/CaptionedPictures"/>
    <dgm:cxn modelId="{B61E7A63-4119-408E-B2EF-22404ABE52C5}" type="presParOf" srcId="{B6742046-1E26-47F0-B9FA-4B89AFF4BF69}" destId="{1FA74CBE-91D8-4C41-A455-412150D9E0CA}" srcOrd="0" destOrd="0" presId="urn:microsoft.com/office/officeart/2008/layout/CaptionedPictures"/>
    <dgm:cxn modelId="{F50BD7D4-D227-462F-8DA0-DDAEC5799842}" type="presParOf" srcId="{B6742046-1E26-47F0-B9FA-4B89AFF4BF69}" destId="{FBF44AF4-5A82-455A-8CFD-995239EAAFB0}" srcOrd="1" destOrd="0" presId="urn:microsoft.com/office/officeart/2008/layout/CaptionedPictures"/>
    <dgm:cxn modelId="{7612C4BB-5906-40F9-A1CF-3EFFA6B02F67}" type="presParOf" srcId="{1AFC62E1-2B87-438C-80C0-441A785E2AF4}" destId="{502648AB-FD06-47EF-8C6A-B15EC148E349}" srcOrd="13" destOrd="0" presId="urn:microsoft.com/office/officeart/2008/layout/CaptionedPictures"/>
    <dgm:cxn modelId="{EAF931A8-71D7-4C87-AAC3-54ADD12763F9}" type="presParOf" srcId="{1AFC62E1-2B87-438C-80C0-441A785E2AF4}" destId="{BD22E4CC-0121-4EA4-A6DE-59C729FD08EC}" srcOrd="14" destOrd="0" presId="urn:microsoft.com/office/officeart/2008/layout/CaptionedPictures"/>
    <dgm:cxn modelId="{8F143764-E4F9-413A-AC1B-168EB6EC4F63}" type="presParOf" srcId="{BD22E4CC-0121-4EA4-A6DE-59C729FD08EC}" destId="{71A63B06-B00D-45A9-A3C8-6309A43485C0}" srcOrd="0" destOrd="0" presId="urn:microsoft.com/office/officeart/2008/layout/CaptionedPictures"/>
    <dgm:cxn modelId="{1F2747BE-5617-4DDC-8233-F7FAA0B7688C}" type="presParOf" srcId="{BD22E4CC-0121-4EA4-A6DE-59C729FD08EC}" destId="{26369C17-8F12-4881-BE58-120FFC4A32C0}" srcOrd="1" destOrd="0" presId="urn:microsoft.com/office/officeart/2008/layout/CaptionedPictures"/>
    <dgm:cxn modelId="{E8E4B94B-8281-45D0-9B01-B7955017C916}" type="presParOf" srcId="{BD22E4CC-0121-4EA4-A6DE-59C729FD08EC}" destId="{A462888D-8BB4-4FB6-A629-3CDDD3A4F339}" srcOrd="2" destOrd="0" presId="urn:microsoft.com/office/officeart/2008/layout/CaptionedPictures"/>
    <dgm:cxn modelId="{5D98589F-17CB-4F33-A54F-1E562E713F46}" type="presParOf" srcId="{A462888D-8BB4-4FB6-A629-3CDDD3A4F339}" destId="{D4E127E4-6442-4123-9AAE-CA419C0264A5}" srcOrd="0" destOrd="0" presId="urn:microsoft.com/office/officeart/2008/layout/CaptionedPictures"/>
    <dgm:cxn modelId="{0F446564-50FF-418D-99BD-1D7C406D7052}" type="presParOf" srcId="{A462888D-8BB4-4FB6-A629-3CDDD3A4F339}" destId="{844CF6E8-49D4-4EEC-8857-5E70030D1909}"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8CADC7-36D7-48CC-BEA4-7079923143D8}">
      <dsp:nvSpPr>
        <dsp:cNvPr id="0" name=""/>
        <dsp:cNvSpPr/>
      </dsp:nvSpPr>
      <dsp:spPr>
        <a:xfrm>
          <a:off x="441804" y="144221"/>
          <a:ext cx="2180800" cy="256564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15B5826-4FCF-480C-AC68-7E6C644B9126}">
      <dsp:nvSpPr>
        <dsp:cNvPr id="0" name=""/>
        <dsp:cNvSpPr/>
      </dsp:nvSpPr>
      <dsp:spPr>
        <a:xfrm>
          <a:off x="550844" y="246847"/>
          <a:ext cx="1962720" cy="1667671"/>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DA4DB7-6F7F-4FA3-8C19-377A09A74CBC}">
      <dsp:nvSpPr>
        <dsp:cNvPr id="0" name=""/>
        <dsp:cNvSpPr/>
      </dsp:nvSpPr>
      <dsp:spPr>
        <a:xfrm>
          <a:off x="550844" y="1914518"/>
          <a:ext cx="1962720" cy="692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CA" sz="1400" kern="1200" dirty="0" smtClean="0"/>
            <a:t>Digitized Manuscripts (British Library)</a:t>
          </a:r>
          <a:endParaRPr lang="en-CA" sz="1400" kern="1200" dirty="0"/>
        </a:p>
      </dsp:txBody>
      <dsp:txXfrm>
        <a:off x="550844" y="1914518"/>
        <a:ext cx="1962720" cy="692724"/>
      </dsp:txXfrm>
    </dsp:sp>
    <dsp:sp modelId="{BD687B7C-7304-45CB-B487-AFE162048C5B}">
      <dsp:nvSpPr>
        <dsp:cNvPr id="0" name=""/>
        <dsp:cNvSpPr/>
      </dsp:nvSpPr>
      <dsp:spPr>
        <a:xfrm>
          <a:off x="5781573" y="3035475"/>
          <a:ext cx="2180800" cy="256564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9B6085A-356C-443A-8F61-5972205D5E23}">
      <dsp:nvSpPr>
        <dsp:cNvPr id="0" name=""/>
        <dsp:cNvSpPr/>
      </dsp:nvSpPr>
      <dsp:spPr>
        <a:xfrm>
          <a:off x="5930040" y="3109238"/>
          <a:ext cx="1962720" cy="1667671"/>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0A685D-2791-4BA8-9150-3E656D4BB86D}">
      <dsp:nvSpPr>
        <dsp:cNvPr id="0" name=""/>
        <dsp:cNvSpPr/>
      </dsp:nvSpPr>
      <dsp:spPr>
        <a:xfrm>
          <a:off x="5902503" y="4831292"/>
          <a:ext cx="1962720" cy="692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CA" sz="1400" kern="1200" dirty="0" smtClean="0"/>
            <a:t>Sounds</a:t>
          </a:r>
        </a:p>
        <a:p>
          <a:pPr lvl="0" algn="ctr" defTabSz="622300">
            <a:lnSpc>
              <a:spcPct val="90000"/>
            </a:lnSpc>
            <a:spcBef>
              <a:spcPct val="0"/>
            </a:spcBef>
            <a:spcAft>
              <a:spcPct val="35000"/>
            </a:spcAft>
          </a:pPr>
          <a:r>
            <a:rPr lang="en-CA" sz="1400" kern="1200" dirty="0" smtClean="0"/>
            <a:t> (British Library)</a:t>
          </a:r>
          <a:endParaRPr lang="en-CA" sz="1400" kern="1200" dirty="0"/>
        </a:p>
      </dsp:txBody>
      <dsp:txXfrm>
        <a:off x="5902503" y="4831292"/>
        <a:ext cx="1962720" cy="692724"/>
      </dsp:txXfrm>
    </dsp:sp>
    <dsp:sp modelId="{4C7FE4D5-DEF8-4FCE-8956-8B51BDFFBB21}">
      <dsp:nvSpPr>
        <dsp:cNvPr id="0" name=""/>
        <dsp:cNvSpPr/>
      </dsp:nvSpPr>
      <dsp:spPr>
        <a:xfrm>
          <a:off x="8491842" y="3002943"/>
          <a:ext cx="2180800" cy="256564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EFB9F5A-1F8B-4970-A01A-A3CABBF40AF7}">
      <dsp:nvSpPr>
        <dsp:cNvPr id="0" name=""/>
        <dsp:cNvSpPr/>
      </dsp:nvSpPr>
      <dsp:spPr>
        <a:xfrm>
          <a:off x="8620132" y="3144059"/>
          <a:ext cx="1962720" cy="1667671"/>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57D843-E592-4C1B-ABB2-2D32AA471CFA}">
      <dsp:nvSpPr>
        <dsp:cNvPr id="0" name=""/>
        <dsp:cNvSpPr/>
      </dsp:nvSpPr>
      <dsp:spPr>
        <a:xfrm>
          <a:off x="8577796" y="4973078"/>
          <a:ext cx="1962720" cy="436139"/>
        </a:xfrm>
        <a:prstGeom prst="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CA" sz="1400" kern="1200" dirty="0" smtClean="0">
              <a:solidFill>
                <a:schemeClr val="tx1"/>
              </a:solidFill>
            </a:rPr>
            <a:t>Social</a:t>
          </a:r>
          <a:r>
            <a:rPr lang="en-CA" sz="1400" kern="1200" baseline="0" dirty="0" smtClean="0">
              <a:solidFill>
                <a:schemeClr val="tx1"/>
              </a:solidFill>
            </a:rPr>
            <a:t> Media</a:t>
          </a:r>
          <a:endParaRPr lang="en-CA" sz="1400" kern="1200" dirty="0">
            <a:solidFill>
              <a:schemeClr val="tx1"/>
            </a:solidFill>
          </a:endParaRPr>
        </a:p>
      </dsp:txBody>
      <dsp:txXfrm>
        <a:off x="8577796" y="4973078"/>
        <a:ext cx="1962720" cy="436139"/>
      </dsp:txXfrm>
    </dsp:sp>
    <dsp:sp modelId="{82190E70-9FA1-4A18-9499-A9F7491D69D5}">
      <dsp:nvSpPr>
        <dsp:cNvPr id="0" name=""/>
        <dsp:cNvSpPr/>
      </dsp:nvSpPr>
      <dsp:spPr>
        <a:xfrm>
          <a:off x="5925061" y="1914518"/>
          <a:ext cx="1962720" cy="256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lang="en-CA" sz="1100" kern="1200"/>
        </a:p>
      </dsp:txBody>
      <dsp:txXfrm>
        <a:off x="5925061" y="1914518"/>
        <a:ext cx="1962720" cy="256585"/>
      </dsp:txXfrm>
    </dsp:sp>
    <dsp:sp modelId="{15B33478-BFC2-4FE9-832F-D71F9215D42F}">
      <dsp:nvSpPr>
        <dsp:cNvPr id="0" name=""/>
        <dsp:cNvSpPr/>
      </dsp:nvSpPr>
      <dsp:spPr>
        <a:xfrm>
          <a:off x="8503130" y="144221"/>
          <a:ext cx="2180800" cy="256564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3BD8A45-B53D-4924-9A60-A3E45C6F1257}">
      <dsp:nvSpPr>
        <dsp:cNvPr id="0" name=""/>
        <dsp:cNvSpPr/>
      </dsp:nvSpPr>
      <dsp:spPr>
        <a:xfrm>
          <a:off x="8612170" y="246847"/>
          <a:ext cx="1962720" cy="1667671"/>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85FFBF-2199-4D81-865B-5AB71A0ECFF5}">
      <dsp:nvSpPr>
        <dsp:cNvPr id="0" name=""/>
        <dsp:cNvSpPr/>
      </dsp:nvSpPr>
      <dsp:spPr>
        <a:xfrm>
          <a:off x="8612170" y="1914518"/>
          <a:ext cx="1962720" cy="692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CA" sz="1400" kern="1200" dirty="0" smtClean="0"/>
            <a:t>Legal Documents (The National Archives, Public Record Office, Kew, UK)</a:t>
          </a:r>
          <a:endParaRPr lang="en-CA" sz="1400" kern="1200" dirty="0"/>
        </a:p>
      </dsp:txBody>
      <dsp:txXfrm>
        <a:off x="8612170" y="1914518"/>
        <a:ext cx="1962720" cy="692724"/>
      </dsp:txXfrm>
    </dsp:sp>
    <dsp:sp modelId="{2A79B2E1-D440-436D-A626-2C0EB57B2E5E}">
      <dsp:nvSpPr>
        <dsp:cNvPr id="0" name=""/>
        <dsp:cNvSpPr/>
      </dsp:nvSpPr>
      <dsp:spPr>
        <a:xfrm>
          <a:off x="452381" y="2966459"/>
          <a:ext cx="2180800" cy="256564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443CFF0-C213-4176-9D23-5471AA50C665}">
      <dsp:nvSpPr>
        <dsp:cNvPr id="0" name=""/>
        <dsp:cNvSpPr/>
      </dsp:nvSpPr>
      <dsp:spPr>
        <a:xfrm>
          <a:off x="577517" y="3020969"/>
          <a:ext cx="1962720" cy="1667671"/>
        </a:xfrm>
        <a:prstGeom prst="rect">
          <a:avLst/>
        </a:prstGeom>
        <a:blipFill rotWithShape="1">
          <a:blip xmlns:r="http://schemas.openxmlformats.org/officeDocument/2006/relationships" r:embed="rId5"/>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AFD2B9-F1D3-4A3C-86EE-41B44980E4C2}">
      <dsp:nvSpPr>
        <dsp:cNvPr id="0" name=""/>
        <dsp:cNvSpPr/>
      </dsp:nvSpPr>
      <dsp:spPr>
        <a:xfrm>
          <a:off x="490883" y="4775250"/>
          <a:ext cx="1962720" cy="692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CA" sz="1400" kern="1200" dirty="0" smtClean="0"/>
            <a:t>Video Footage (Getty Images)</a:t>
          </a:r>
          <a:endParaRPr lang="en-CA" sz="1400" kern="1200" dirty="0"/>
        </a:p>
      </dsp:txBody>
      <dsp:txXfrm>
        <a:off x="490883" y="4775250"/>
        <a:ext cx="1962720" cy="692724"/>
      </dsp:txXfrm>
    </dsp:sp>
    <dsp:sp modelId="{235EF607-F613-4CD1-87A3-777C43965119}">
      <dsp:nvSpPr>
        <dsp:cNvPr id="0" name=""/>
        <dsp:cNvSpPr/>
      </dsp:nvSpPr>
      <dsp:spPr>
        <a:xfrm>
          <a:off x="3119295" y="2937570"/>
          <a:ext cx="2180800" cy="256564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4B66C1B-8823-44B1-B883-63936ACF862D}">
      <dsp:nvSpPr>
        <dsp:cNvPr id="0" name=""/>
        <dsp:cNvSpPr/>
      </dsp:nvSpPr>
      <dsp:spPr>
        <a:xfrm>
          <a:off x="3199444" y="3155684"/>
          <a:ext cx="1962720" cy="1667671"/>
        </a:xfrm>
        <a:prstGeom prst="rect">
          <a:avLst/>
        </a:prstGeom>
        <a:blipFill rotWithShape="1">
          <a:blip xmlns:r="http://schemas.openxmlformats.org/officeDocument/2006/relationships" r:embed="rId6"/>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883212-3A80-40CB-A98D-DB25230151E8}">
      <dsp:nvSpPr>
        <dsp:cNvPr id="0" name=""/>
        <dsp:cNvSpPr/>
      </dsp:nvSpPr>
      <dsp:spPr>
        <a:xfrm>
          <a:off x="3218698" y="4823373"/>
          <a:ext cx="1962720" cy="692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CA" sz="1400" kern="1200" dirty="0" smtClean="0"/>
            <a:t>Oral Histories (National Archives of Singapore)</a:t>
          </a:r>
          <a:endParaRPr lang="en-CA" sz="1400" kern="1200" dirty="0"/>
        </a:p>
      </dsp:txBody>
      <dsp:txXfrm>
        <a:off x="3218698" y="4823373"/>
        <a:ext cx="1962720" cy="692724"/>
      </dsp:txXfrm>
    </dsp:sp>
    <dsp:sp modelId="{3EDEE99E-9750-4945-A9E9-4171AE5F1836}">
      <dsp:nvSpPr>
        <dsp:cNvPr id="0" name=""/>
        <dsp:cNvSpPr/>
      </dsp:nvSpPr>
      <dsp:spPr>
        <a:xfrm>
          <a:off x="3165803" y="144554"/>
          <a:ext cx="2180800" cy="256564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8D8DB58-F7F4-4927-9A13-1C9EDB349C5C}">
      <dsp:nvSpPr>
        <dsp:cNvPr id="0" name=""/>
        <dsp:cNvSpPr/>
      </dsp:nvSpPr>
      <dsp:spPr>
        <a:xfrm>
          <a:off x="3294093" y="248549"/>
          <a:ext cx="1962720" cy="1667671"/>
        </a:xfrm>
        <a:prstGeom prst="rect">
          <a:avLst/>
        </a:prstGeom>
        <a:blipFill rotWithShape="1">
          <a:blip xmlns:r="http://schemas.openxmlformats.org/officeDocument/2006/relationships" r:embed="rId7"/>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F44AF4-5A82-455A-8CFD-995239EAAFB0}">
      <dsp:nvSpPr>
        <dsp:cNvPr id="0" name=""/>
        <dsp:cNvSpPr/>
      </dsp:nvSpPr>
      <dsp:spPr>
        <a:xfrm>
          <a:off x="3273485" y="1996120"/>
          <a:ext cx="1962720" cy="692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CA" sz="1400" kern="1200" dirty="0" smtClean="0"/>
            <a:t>Books (British Library)</a:t>
          </a:r>
        </a:p>
      </dsp:txBody>
      <dsp:txXfrm>
        <a:off x="3273485" y="1996120"/>
        <a:ext cx="1962720" cy="692724"/>
      </dsp:txXfrm>
    </dsp:sp>
    <dsp:sp modelId="{71A63B06-B00D-45A9-A3C8-6309A43485C0}">
      <dsp:nvSpPr>
        <dsp:cNvPr id="0" name=""/>
        <dsp:cNvSpPr/>
      </dsp:nvSpPr>
      <dsp:spPr>
        <a:xfrm>
          <a:off x="6048682" y="127005"/>
          <a:ext cx="2180800" cy="256564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6369C17-8F12-4881-BE58-120FFC4A32C0}">
      <dsp:nvSpPr>
        <dsp:cNvPr id="0" name=""/>
        <dsp:cNvSpPr/>
      </dsp:nvSpPr>
      <dsp:spPr>
        <a:xfrm>
          <a:off x="6157729" y="229621"/>
          <a:ext cx="1962720" cy="1667671"/>
        </a:xfrm>
        <a:prstGeom prst="rect">
          <a:avLst/>
        </a:prstGeom>
        <a:blipFill rotWithShape="1">
          <a:blip xmlns:r="http://schemas.openxmlformats.org/officeDocument/2006/relationships" r:embed="rId8"/>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4CF6E8-49D4-4EEC-8857-5E70030D1909}">
      <dsp:nvSpPr>
        <dsp:cNvPr id="0" name=""/>
        <dsp:cNvSpPr/>
      </dsp:nvSpPr>
      <dsp:spPr>
        <a:xfrm>
          <a:off x="8612170" y="4698246"/>
          <a:ext cx="1962720" cy="692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CA" sz="1400" kern="1200"/>
        </a:p>
      </dsp:txBody>
      <dsp:txXfrm>
        <a:off x="8612170" y="4698246"/>
        <a:ext cx="1962720" cy="692724"/>
      </dsp:txXfrm>
    </dsp:sp>
  </dsp:spTree>
</dsp:drawing>
</file>

<file path=ppt/diagrams/layout1.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80FF274-0E2F-4D7F-B2B9-020E5797C946}" type="datetimeFigureOut">
              <a:rPr lang="en-US" smtClean="0"/>
              <a:t>8/28/2018</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CAD1F1B1-F194-4B3A-8E42-C6A879EB25A5}" type="slidenum">
              <a:rPr lang="en-US" smtClean="0"/>
              <a:t>‹#›</a:t>
            </a:fld>
            <a:endParaRPr lang="en-US"/>
          </a:p>
        </p:txBody>
      </p:sp>
    </p:spTree>
    <p:extLst>
      <p:ext uri="{BB962C8B-B14F-4D97-AF65-F5344CB8AC3E}">
        <p14:creationId xmlns:p14="http://schemas.microsoft.com/office/powerpoint/2010/main" val="34896702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CA"/>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FDA60B31-5DD3-4DDF-BC84-5869BE9E1490}" type="datetimeFigureOut">
              <a:rPr lang="en-CA" smtClean="0"/>
              <a:t>28/08/2018</a:t>
            </a:fld>
            <a:endParaRPr lang="en-CA"/>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CA"/>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CA"/>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41C08B9E-39B2-4354-A8F1-C3DD6B4AD9EF}" type="slidenum">
              <a:rPr lang="en-CA" smtClean="0"/>
              <a:t>‹#›</a:t>
            </a:fld>
            <a:endParaRPr lang="en-CA"/>
          </a:p>
        </p:txBody>
      </p:sp>
    </p:spTree>
    <p:extLst>
      <p:ext uri="{BB962C8B-B14F-4D97-AF65-F5344CB8AC3E}">
        <p14:creationId xmlns:p14="http://schemas.microsoft.com/office/powerpoint/2010/main" val="346715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San_Francisco"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en.wikipedia.org/wiki/Digital_library"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CA" dirty="0"/>
              <a:t>I want to begin with a riddle.  It’s from the Old English Exeter Book, a tenth-century manuscript that contains Old English poetry and prose—and includes a collection of riddle poems, like this one.  The most frequent solution is Moth or Bookworm:  a creature that devours books and so swallows up human knowledge and its “strong foundation” without understanding.</a:t>
            </a:r>
          </a:p>
          <a:p>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3</a:t>
            </a:fld>
            <a:endParaRPr lang="en-CA"/>
          </a:p>
        </p:txBody>
      </p:sp>
    </p:spTree>
    <p:extLst>
      <p:ext uri="{BB962C8B-B14F-4D97-AF65-F5344CB8AC3E}">
        <p14:creationId xmlns:p14="http://schemas.microsoft.com/office/powerpoint/2010/main" val="4043963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CA" baseline="0" dirty="0" smtClean="0"/>
              <a:t>The DOMESDAY project was lost--until, roughly, 2011.  After efforts by academics and technologists around the world, the BBC’s own technologists, </a:t>
            </a:r>
            <a:r>
              <a:rPr lang="en-CA" dirty="0"/>
              <a:t>George Auckland and his Innovations Team, completed the extraction of the laser disc.  The BBC Domesday Book is now available to the world at large online.</a:t>
            </a:r>
          </a:p>
          <a:p>
            <a:pPr defTabSz="931774">
              <a:defRPr/>
            </a:pPr>
            <a:endParaRPr lang="en-CA" dirty="0"/>
          </a:p>
          <a:p>
            <a:pPr defTabSz="931774">
              <a:defRPr/>
            </a:pPr>
            <a:endParaRPr lang="en-CA" dirty="0"/>
          </a:p>
          <a:p>
            <a:pPr defTabSz="931774">
              <a:defRPr/>
            </a:pPr>
            <a:r>
              <a:rPr lang="en-CA" dirty="0"/>
              <a:t>The story is a convenient parable of the fragility of digital archives.  This one was resurrected because of significant public interest; a lesser archive would have slept in the graveyard of its outdated infrastructure.  Just as  books are vulnerable to fires, floods, wars, worms, too much or too little interest—so digital archives are vulnerable to file degradation and server failures; changes in data standards; changes in software or hardware; even to changes in interface fashions.</a:t>
            </a:r>
            <a:endParaRPr lang="en-CA" dirty="0" smtClean="0"/>
          </a:p>
          <a:p>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15</a:t>
            </a:fld>
            <a:endParaRPr lang="en-CA"/>
          </a:p>
        </p:txBody>
      </p:sp>
    </p:spTree>
    <p:extLst>
      <p:ext uri="{BB962C8B-B14F-4D97-AF65-F5344CB8AC3E}">
        <p14:creationId xmlns:p14="http://schemas.microsoft.com/office/powerpoint/2010/main" val="1600364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CA" dirty="0" smtClean="0"/>
              <a:t>How</a:t>
            </a:r>
            <a:r>
              <a:rPr lang="en-CA" baseline="0" dirty="0" smtClean="0"/>
              <a:t> are digital archives created?  For my first example—the digitization of physical collections--I want to draw on work at the Internet Archive—work I had the privilege of witnessing thanks to Andrea Mills, at the Internet Archive scanning centre here in Robarts Library. </a:t>
            </a:r>
            <a:r>
              <a:rPr lang="en-CA" dirty="0"/>
              <a:t>The Internet Archive, a </a:t>
            </a:r>
            <a:r>
              <a:rPr lang="en-CA" u="sng" dirty="0">
                <a:hlinkClick r:id="rId3" tooltip="San Francisco"/>
              </a:rPr>
              <a:t>San Francisco</a:t>
            </a:r>
            <a:r>
              <a:rPr lang="en-CA" dirty="0"/>
              <a:t>–based </a:t>
            </a:r>
            <a:r>
              <a:rPr lang="en-CA" dirty="0" err="1"/>
              <a:t>nonprofit</a:t>
            </a:r>
            <a:r>
              <a:rPr lang="en-CA" dirty="0"/>
              <a:t> </a:t>
            </a:r>
            <a:r>
              <a:rPr lang="en-CA" u="sng" dirty="0">
                <a:hlinkClick r:id="rId4" tooltip="Digital library"/>
              </a:rPr>
              <a:t>digital library</a:t>
            </a:r>
            <a:r>
              <a:rPr lang="en-CA" dirty="0"/>
              <a:t> whose stated mission is "universal access to all knowledge".  The Internet Archive provides free public access to collections of digitized materials, including books, movies, software, music, and websites.  On the 7</a:t>
            </a:r>
            <a:r>
              <a:rPr lang="en-CA" baseline="30000" dirty="0"/>
              <a:t>th</a:t>
            </a:r>
            <a:r>
              <a:rPr lang="en-CA" dirty="0"/>
              <a:t> floor of Robarts, the Internet Archive digitizes books—from Fisher Rare Books Library; from other </a:t>
            </a:r>
            <a:r>
              <a:rPr lang="en-CA" dirty="0" err="1"/>
              <a:t>UofT</a:t>
            </a:r>
            <a:r>
              <a:rPr lang="en-CA" dirty="0"/>
              <a:t> libraries; and from all over Canada.  In the slides that follow, I want to trace the journey of these materials from physical artifact to digital surrogate.</a:t>
            </a:r>
          </a:p>
        </p:txBody>
      </p:sp>
      <p:sp>
        <p:nvSpPr>
          <p:cNvPr id="4" name="Slide Number Placeholder 3"/>
          <p:cNvSpPr>
            <a:spLocks noGrp="1"/>
          </p:cNvSpPr>
          <p:nvPr>
            <p:ph type="sldNum" sz="quarter" idx="10"/>
          </p:nvPr>
        </p:nvSpPr>
        <p:spPr/>
        <p:txBody>
          <a:bodyPr/>
          <a:lstStyle/>
          <a:p>
            <a:fld id="{41C08B9E-39B2-4354-A8F1-C3DD6B4AD9EF}" type="slidenum">
              <a:rPr lang="en-CA" smtClean="0"/>
              <a:t>16</a:t>
            </a:fld>
            <a:endParaRPr lang="en-CA"/>
          </a:p>
        </p:txBody>
      </p:sp>
    </p:spTree>
    <p:extLst>
      <p:ext uri="{BB962C8B-B14F-4D97-AF65-F5344CB8AC3E}">
        <p14:creationId xmlns:p14="http://schemas.microsoft.com/office/powerpoint/2010/main" val="2535493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Digitization requires very specialized equipment and expertise.  Before digitization can begin, materials travel</a:t>
            </a:r>
            <a:r>
              <a:rPr lang="en-US" baseline="0" dirty="0" smtClean="0"/>
              <a:t> to the scanning </a:t>
            </a:r>
            <a:r>
              <a:rPr lang="en-US" baseline="0" dirty="0" err="1" smtClean="0"/>
              <a:t>centre</a:t>
            </a:r>
            <a:r>
              <a:rPr lang="en-US" baseline="0" dirty="0" smtClean="0"/>
              <a:t>.  </a:t>
            </a:r>
            <a:r>
              <a:rPr lang="en-US" dirty="0" smtClean="0"/>
              <a:t>Some</a:t>
            </a:r>
            <a:r>
              <a:rPr lang="en-US" baseline="0" dirty="0" smtClean="0"/>
              <a:t> books travel in humble cardboard boxes, like this stack of yearbooks from Vancouver College.</a:t>
            </a:r>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17</a:t>
            </a:fld>
            <a:endParaRPr lang="en-CA"/>
          </a:p>
        </p:txBody>
      </p:sp>
    </p:spTree>
    <p:extLst>
      <p:ext uri="{BB962C8B-B14F-4D97-AF65-F5344CB8AC3E}">
        <p14:creationId xmlns:p14="http://schemas.microsoft.com/office/powerpoint/2010/main" val="4051819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materials travel in style—in</a:t>
            </a:r>
            <a:r>
              <a:rPr lang="en-US" baseline="0" dirty="0" smtClean="0"/>
              <a:t> this case, in enclosed archival boxes that themselves travel in padded wooden crates very much like vampire coffins (because, like vampires, these books are fragile and long-lived, </a:t>
            </a:r>
            <a:r>
              <a:rPr lang="en-US" baseline="0" dirty="0" err="1" smtClean="0"/>
              <a:t>travellers</a:t>
            </a:r>
            <a:r>
              <a:rPr lang="en-US" baseline="0" dirty="0" smtClean="0"/>
              <a:t> from an earlier time).  </a:t>
            </a:r>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18</a:t>
            </a:fld>
            <a:endParaRPr lang="en-CA"/>
          </a:p>
        </p:txBody>
      </p:sp>
    </p:spTree>
    <p:extLst>
      <p:ext uri="{BB962C8B-B14F-4D97-AF65-F5344CB8AC3E}">
        <p14:creationId xmlns:p14="http://schemas.microsoft.com/office/powerpoint/2010/main" val="3902980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vampire coffin.</a:t>
            </a:r>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19</a:t>
            </a:fld>
            <a:endParaRPr lang="en-CA"/>
          </a:p>
        </p:txBody>
      </p:sp>
    </p:spTree>
    <p:extLst>
      <p:ext uri="{BB962C8B-B14F-4D97-AF65-F5344CB8AC3E}">
        <p14:creationId xmlns:p14="http://schemas.microsoft.com/office/powerpoint/2010/main" val="3269377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a human being, for scale.  My disembodied hand indicates the thickness of the padding of the box in which the boxes of archival materials were stored.</a:t>
            </a:r>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20</a:t>
            </a:fld>
            <a:endParaRPr lang="en-CA"/>
          </a:p>
        </p:txBody>
      </p:sp>
    </p:spTree>
    <p:extLst>
      <p:ext uri="{BB962C8B-B14F-4D97-AF65-F5344CB8AC3E}">
        <p14:creationId xmlns:p14="http://schemas.microsoft.com/office/powerpoint/2010/main" val="3902980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CA" dirty="0" smtClean="0"/>
              <a:t>Once you have assembled your material, digitization work can begin. </a:t>
            </a:r>
            <a:r>
              <a:rPr lang="en-CA" baseline="0" dirty="0" smtClean="0"/>
              <a:t>You’ll need a specialized camera that can capture the colours of your manuscript, the tiny details (some not visible to the naked eye), erasures, scribal doodles, the marginal notes written by scribes and readers over the years, even bookworm damage.  You’ll need a cradle to support the manuscript.  You’ll need a conservation-friendly room, where you can control all the light sources, to make sure you take the clearest, most accurate photograph.</a:t>
            </a:r>
          </a:p>
        </p:txBody>
      </p:sp>
      <p:sp>
        <p:nvSpPr>
          <p:cNvPr id="4" name="Slide Number Placeholder 3"/>
          <p:cNvSpPr>
            <a:spLocks noGrp="1"/>
          </p:cNvSpPr>
          <p:nvPr>
            <p:ph type="sldNum" sz="quarter" idx="10"/>
          </p:nvPr>
        </p:nvSpPr>
        <p:spPr/>
        <p:txBody>
          <a:bodyPr/>
          <a:lstStyle/>
          <a:p>
            <a:fld id="{41C08B9E-39B2-4354-A8F1-C3DD6B4AD9EF}" type="slidenum">
              <a:rPr lang="en-CA" smtClean="0"/>
              <a:t>21</a:t>
            </a:fld>
            <a:endParaRPr lang="en-CA"/>
          </a:p>
        </p:txBody>
      </p:sp>
    </p:spTree>
    <p:extLst>
      <p:ext uri="{BB962C8B-B14F-4D97-AF65-F5344CB8AC3E}">
        <p14:creationId xmlns:p14="http://schemas.microsoft.com/office/powerpoint/2010/main" val="3027920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Here is a specialized</a:t>
            </a:r>
            <a:r>
              <a:rPr lang="en-CA" baseline="0" dirty="0" smtClean="0"/>
              <a:t> scanner as used by the Fisher Library.  Notice the black book cradle under the book, and colour calibration strip on the right-hand side of the book.  These help ensure archival-quality images.</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22</a:t>
            </a:fld>
            <a:endParaRPr lang="en-CA"/>
          </a:p>
        </p:txBody>
      </p:sp>
    </p:spTree>
    <p:extLst>
      <p:ext uri="{BB962C8B-B14F-4D97-AF65-F5344CB8AC3E}">
        <p14:creationId xmlns:p14="http://schemas.microsoft.com/office/powerpoint/2010/main" val="3201317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Here is a specialized</a:t>
            </a:r>
            <a:r>
              <a:rPr lang="en-CA" baseline="0" dirty="0" smtClean="0"/>
              <a:t> scanning station from the Internet Archive’s outpost on the seventh floor of Robarts.  Notice the curtains around the station, ensuring a minimum of light interference; the bright light on the scanner itself; the computer screen, to check the quality of the scan; and the book cradle, holding the book half-open so as not to injure its spine.  On the seventh floor of Robarts, in the Internet Archive’s quarters, there are seven or eight such digitization stations, each in its own cocoon of drapery and with its own overhead light.</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23</a:t>
            </a:fld>
            <a:endParaRPr lang="en-CA"/>
          </a:p>
        </p:txBody>
      </p:sp>
    </p:spTree>
    <p:extLst>
      <p:ext uri="{BB962C8B-B14F-4D97-AF65-F5344CB8AC3E}">
        <p14:creationId xmlns:p14="http://schemas.microsoft.com/office/powerpoint/2010/main" val="3201317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a:t>
            </a:r>
            <a:r>
              <a:rPr lang="en-CA" baseline="0" dirty="0" smtClean="0"/>
              <a:t> scanning bed is angled, forming a book cradle that allows a book to sit partially open.  This supports fragile spines and bindings.</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24</a:t>
            </a:fld>
            <a:endParaRPr lang="en-CA"/>
          </a:p>
        </p:txBody>
      </p:sp>
    </p:spTree>
    <p:extLst>
      <p:ext uri="{BB962C8B-B14F-4D97-AF65-F5344CB8AC3E}">
        <p14:creationId xmlns:p14="http://schemas.microsoft.com/office/powerpoint/2010/main" val="3757844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Here’s an example of</a:t>
            </a:r>
            <a:r>
              <a:rPr lang="en-CA" baseline="0" dirty="0" smtClean="0"/>
              <a:t> bookworm damage in a manuscript.  </a:t>
            </a:r>
            <a:r>
              <a:rPr lang="en-CA" dirty="0" smtClean="0"/>
              <a:t>Eric</a:t>
            </a:r>
            <a:r>
              <a:rPr lang="en-CA" baseline="0" dirty="0" smtClean="0"/>
              <a:t> </a:t>
            </a:r>
            <a:r>
              <a:rPr lang="en-CA" baseline="0" dirty="0" err="1" smtClean="0"/>
              <a:t>Kwakkel</a:t>
            </a:r>
            <a:r>
              <a:rPr lang="en-CA" baseline="0" dirty="0" smtClean="0"/>
              <a:t> writes:  “</a:t>
            </a:r>
            <a:r>
              <a:rPr lang="en-CA" dirty="0" smtClean="0"/>
              <a:t>The most peculiar thing about the holes [bookworms] left behind is that they usually stop halfway the book. It is as if the worm, finished with his meal, turned around and traced his steps back to the restaurant’s exit. Like a satisfied customer.”</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4</a:t>
            </a:fld>
            <a:endParaRPr lang="en-CA"/>
          </a:p>
        </p:txBody>
      </p:sp>
    </p:spTree>
    <p:extLst>
      <p:ext uri="{BB962C8B-B14F-4D97-AF65-F5344CB8AC3E}">
        <p14:creationId xmlns:p14="http://schemas.microsoft.com/office/powerpoint/2010/main" val="2763361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Colour reference sheets help calibrate the scanner, ensuring the colours it records in its images are as accurate as possible.</a:t>
            </a:r>
          </a:p>
          <a:p>
            <a:r>
              <a:rPr lang="en-CA" dirty="0" smtClean="0"/>
              <a:t/>
            </a:r>
            <a:br>
              <a:rPr lang="en-CA" dirty="0" smtClean="0"/>
            </a:b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25</a:t>
            </a:fld>
            <a:endParaRPr lang="en-CA"/>
          </a:p>
        </p:txBody>
      </p:sp>
    </p:spTree>
    <p:extLst>
      <p:ext uri="{BB962C8B-B14F-4D97-AF65-F5344CB8AC3E}">
        <p14:creationId xmlns:p14="http://schemas.microsoft.com/office/powerpoint/2010/main" val="4250589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Not from the Internet Archive, but from Google Books, here is an example of digitization error:  the hand of a scanner operator appear in digitized Google Books.  </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26</a:t>
            </a:fld>
            <a:endParaRPr lang="en-CA"/>
          </a:p>
        </p:txBody>
      </p:sp>
    </p:spTree>
    <p:extLst>
      <p:ext uri="{BB962C8B-B14F-4D97-AF65-F5344CB8AC3E}">
        <p14:creationId xmlns:p14="http://schemas.microsoft.com/office/powerpoint/2010/main" val="896203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29</a:t>
            </a:fld>
            <a:endParaRPr lang="en-CA"/>
          </a:p>
        </p:txBody>
      </p:sp>
    </p:spTree>
    <p:extLst>
      <p:ext uri="{BB962C8B-B14F-4D97-AF65-F5344CB8AC3E}">
        <p14:creationId xmlns:p14="http://schemas.microsoft.com/office/powerpoint/2010/main" val="1866717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Digital archives are not vulnerable to bookworms.  But</a:t>
            </a:r>
            <a:r>
              <a:rPr lang="en-CA" baseline="0" dirty="0" smtClean="0"/>
              <a:t> they are fragile – more fragile – in different ways.  To illustrate this fragility, let’s consider the story of the two Doomsday Books.</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40</a:t>
            </a:fld>
            <a:endParaRPr lang="en-CA"/>
          </a:p>
        </p:txBody>
      </p:sp>
    </p:spTree>
    <p:extLst>
      <p:ext uri="{BB962C8B-B14F-4D97-AF65-F5344CB8AC3E}">
        <p14:creationId xmlns:p14="http://schemas.microsoft.com/office/powerpoint/2010/main" val="1463350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Let me tell you the story of the two Doomsday Books.  The first</a:t>
            </a:r>
            <a:r>
              <a:rPr lang="en-CA" dirty="0"/>
              <a:t>s is a Latin manuscript of the eleventh century:  for taxation purposes, William the Conqueror ordered a record made of landholders and their property in much of England and parts of Wales.  The book was finished in 1086 and it resides at The National Archives at Kew, London.</a:t>
            </a:r>
          </a:p>
          <a:p>
            <a:endParaRPr lang="en-CA" dirty="0"/>
          </a:p>
          <a:p>
            <a:r>
              <a:rPr lang="en-CA" dirty="0"/>
              <a:t>The second Doomsday Book was a BBC initiative, 900 years later:  an attempt to build a “digital snapshot of the country,” a documentation of everyday life in communities around the United Kingdom. Over a million </a:t>
            </a:r>
            <a:r>
              <a:rPr lang="en-CA"/>
              <a:t>people contributed.</a:t>
            </a:r>
            <a:r>
              <a:rPr lang="en-CA" dirty="0"/>
              <a:t> </a:t>
            </a:r>
          </a:p>
        </p:txBody>
      </p:sp>
      <p:sp>
        <p:nvSpPr>
          <p:cNvPr id="4" name="Slide Number Placeholder 3"/>
          <p:cNvSpPr>
            <a:spLocks noGrp="1"/>
          </p:cNvSpPr>
          <p:nvPr>
            <p:ph type="sldNum" sz="quarter" idx="10"/>
          </p:nvPr>
        </p:nvSpPr>
        <p:spPr/>
        <p:txBody>
          <a:bodyPr/>
          <a:lstStyle/>
          <a:p>
            <a:fld id="{41C08B9E-39B2-4354-A8F1-C3DD6B4AD9EF}" type="slidenum">
              <a:rPr lang="en-CA" smtClean="0"/>
              <a:t>41</a:t>
            </a:fld>
            <a:endParaRPr lang="en-CA"/>
          </a:p>
        </p:txBody>
      </p:sp>
    </p:spTree>
    <p:extLst>
      <p:ext uri="{BB962C8B-B14F-4D97-AF65-F5344CB8AC3E}">
        <p14:creationId xmlns:p14="http://schemas.microsoft.com/office/powerpoint/2010/main" val="34283250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Unfortunately,</a:t>
            </a:r>
            <a:r>
              <a:rPr lang="en-CA" baseline="0" dirty="0" smtClean="0"/>
              <a:t> as the machines became obsolete, the laser discs and the data on them became unreadable.  Until, roughly, 2011.  After efforts by academics and technologists around the world, the BBC’s own technologists, </a:t>
            </a:r>
            <a:r>
              <a:rPr lang="en-CA" dirty="0"/>
              <a:t>George Auckland and his Innovations Team, completed the extraction of the laser disc.  The BBC Domesday Book is now available to the world at large online.</a:t>
            </a:r>
          </a:p>
          <a:p>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43</a:t>
            </a:fld>
            <a:endParaRPr lang="en-CA"/>
          </a:p>
        </p:txBody>
      </p:sp>
    </p:spTree>
    <p:extLst>
      <p:ext uri="{BB962C8B-B14F-4D97-AF65-F5344CB8AC3E}">
        <p14:creationId xmlns:p14="http://schemas.microsoft.com/office/powerpoint/2010/main" val="684136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Bookworms:</a:t>
            </a:r>
            <a:r>
              <a:rPr lang="en-US" baseline="0" dirty="0" smtClean="0"/>
              <a:t>  Insect images</a:t>
            </a:r>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5</a:t>
            </a:fld>
            <a:endParaRPr lang="en-CA"/>
          </a:p>
        </p:txBody>
      </p:sp>
    </p:spTree>
    <p:extLst>
      <p:ext uri="{BB962C8B-B14F-4D97-AF65-F5344CB8AC3E}">
        <p14:creationId xmlns:p14="http://schemas.microsoft.com/office/powerpoint/2010/main" val="2526095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CA" dirty="0"/>
              <a:t>I want to begin with a riddle.  It’s from the Old English Exeter Book, a tenth-century manuscript that contains Old English poetry and prose—and includes a collection of riddle poems, like this one.  The most frequent solution is Moth or Bookworm:  a creature that devours books and so swallows up human knowledge and its “strong foundation” without understanding.</a:t>
            </a:r>
          </a:p>
          <a:p>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6</a:t>
            </a:fld>
            <a:endParaRPr lang="en-CA"/>
          </a:p>
        </p:txBody>
      </p:sp>
    </p:spTree>
    <p:extLst>
      <p:ext uri="{BB962C8B-B14F-4D97-AF65-F5344CB8AC3E}">
        <p14:creationId xmlns:p14="http://schemas.microsoft.com/office/powerpoint/2010/main" val="4132074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An archive is a collection of historical documents or records</a:t>
            </a:r>
            <a:r>
              <a:rPr lang="en-CA" baseline="0" dirty="0" smtClean="0"/>
              <a:t> providing information about a place, an institution, or a group of people.</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9</a:t>
            </a:fld>
            <a:endParaRPr lang="en-CA"/>
          </a:p>
        </p:txBody>
      </p:sp>
    </p:spTree>
    <p:extLst>
      <p:ext uri="{BB962C8B-B14F-4D97-AF65-F5344CB8AC3E}">
        <p14:creationId xmlns:p14="http://schemas.microsoft.com/office/powerpoint/2010/main" val="1828089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Digital</a:t>
            </a:r>
            <a:r>
              <a:rPr lang="en-CA" baseline="0" dirty="0" smtClean="0"/>
              <a:t> archives can originate with print media, like the </a:t>
            </a:r>
            <a:r>
              <a:rPr lang="en-CA" dirty="0"/>
              <a:t>Toronto Public Library Digital Archive.</a:t>
            </a:r>
          </a:p>
        </p:txBody>
      </p:sp>
      <p:sp>
        <p:nvSpPr>
          <p:cNvPr id="4" name="Slide Number Placeholder 3"/>
          <p:cNvSpPr>
            <a:spLocks noGrp="1"/>
          </p:cNvSpPr>
          <p:nvPr>
            <p:ph type="sldNum" sz="quarter" idx="10"/>
          </p:nvPr>
        </p:nvSpPr>
        <p:spPr/>
        <p:txBody>
          <a:bodyPr/>
          <a:lstStyle/>
          <a:p>
            <a:fld id="{41C08B9E-39B2-4354-A8F1-C3DD6B4AD9EF}" type="slidenum">
              <a:rPr lang="en-CA" smtClean="0"/>
              <a:t>10</a:t>
            </a:fld>
            <a:endParaRPr lang="en-CA"/>
          </a:p>
        </p:txBody>
      </p:sp>
    </p:spTree>
    <p:extLst>
      <p:ext uri="{BB962C8B-B14F-4D97-AF65-F5344CB8AC3E}">
        <p14:creationId xmlns:p14="http://schemas.microsoft.com/office/powerpoint/2010/main" val="77713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Other archives are born digital.  Here is an archive</a:t>
            </a:r>
            <a:r>
              <a:rPr lang="en-CA" baseline="0" dirty="0" smtClean="0"/>
              <a:t> of social media activity during the </a:t>
            </a:r>
            <a:r>
              <a:rPr lang="en-CA" b="1" dirty="0" smtClean="0"/>
              <a:t>Egyptian revolution of 2011</a:t>
            </a:r>
            <a:r>
              <a:rPr lang="en-CA" baseline="0" dirty="0" smtClean="0"/>
              <a:t>:  tweets, blogs, Facebook posts, and so on.  This is maintained by the American University in Cairo in partnership with the Internet Archive.</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11</a:t>
            </a:fld>
            <a:endParaRPr lang="en-CA"/>
          </a:p>
        </p:txBody>
      </p:sp>
    </p:spTree>
    <p:extLst>
      <p:ext uri="{BB962C8B-B14F-4D97-AF65-F5344CB8AC3E}">
        <p14:creationId xmlns:p14="http://schemas.microsoft.com/office/powerpoint/2010/main" val="1737346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Archives consist of records:  </a:t>
            </a:r>
            <a:r>
              <a:rPr lang="en-CA" baseline="0" dirty="0" smtClean="0"/>
              <a:t>digitized manuscripts, books, newspapers, legal documents, video footage, oral histories, sounds, tweets.</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12</a:t>
            </a:fld>
            <a:endParaRPr lang="en-CA"/>
          </a:p>
        </p:txBody>
      </p:sp>
    </p:spTree>
    <p:extLst>
      <p:ext uri="{BB962C8B-B14F-4D97-AF65-F5344CB8AC3E}">
        <p14:creationId xmlns:p14="http://schemas.microsoft.com/office/powerpoint/2010/main" val="2781249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Each record of an</a:t>
            </a:r>
            <a:r>
              <a:rPr lang="en-US" baseline="0" dirty="0" smtClean="0"/>
              <a:t> archive</a:t>
            </a:r>
            <a:r>
              <a:rPr lang="en-US" dirty="0" smtClean="0"/>
              <a:t> is described by metadata:  structured data about data.</a:t>
            </a:r>
            <a:r>
              <a:rPr lang="en-US" baseline="0" dirty="0" smtClean="0"/>
              <a:t>  </a:t>
            </a:r>
            <a:r>
              <a:rPr lang="en-CA" dirty="0" smtClean="0"/>
              <a:t>For example, think about your library’s online catalogue:  it contains the records of books, with fields like Author, Title, Publisher, Editor, Date.  Or take a look at the catalogue</a:t>
            </a:r>
            <a:r>
              <a:rPr lang="en-CA" baseline="0" dirty="0" smtClean="0"/>
              <a:t> entry for this print:  its metadata includes </a:t>
            </a:r>
            <a:r>
              <a:rPr lang="en-CA" dirty="0" smtClean="0"/>
              <a:t>title, creator, description, source, rights, </a:t>
            </a:r>
            <a:r>
              <a:rPr lang="en-CA" dirty="0" err="1" smtClean="0"/>
              <a:t>etc</a:t>
            </a:r>
            <a:r>
              <a:rPr lang="en-CA" dirty="0" smtClean="0"/>
              <a:t>:  the elements of the Dublin Core metadata schema.  A metadata schema is a set of categories you choose to describe:  a set of headings,</a:t>
            </a:r>
            <a:r>
              <a:rPr lang="en-CA" baseline="0" dirty="0" smtClean="0"/>
              <a:t> if you will</a:t>
            </a:r>
            <a:r>
              <a:rPr lang="en-CA" dirty="0" smtClean="0"/>
              <a:t>.  </a:t>
            </a:r>
            <a:r>
              <a:rPr lang="en-US" dirty="0" smtClean="0"/>
              <a:t>If you use standard metadata schemas, like Dublin Core, MARC, or MODS, your data will be discoverable and interoperable with library catalogues or other data sets.  </a:t>
            </a:r>
            <a:endParaRPr lang="en-CA" dirty="0" smtClean="0"/>
          </a:p>
          <a:p>
            <a:pPr defTabSz="931774">
              <a:defRPr/>
            </a:pPr>
            <a:endParaRPr lang="en-CA" dirty="0"/>
          </a:p>
        </p:txBody>
      </p:sp>
      <p:sp>
        <p:nvSpPr>
          <p:cNvPr id="4" name="Slide Number Placeholder 3"/>
          <p:cNvSpPr>
            <a:spLocks noGrp="1"/>
          </p:cNvSpPr>
          <p:nvPr>
            <p:ph type="sldNum" sz="quarter" idx="10"/>
          </p:nvPr>
        </p:nvSpPr>
        <p:spPr/>
        <p:txBody>
          <a:bodyPr/>
          <a:lstStyle/>
          <a:p>
            <a:fld id="{10FA9641-5538-4BE1-AF05-DFFF3A2E858D}" type="slidenum">
              <a:rPr lang="en-CA" smtClean="0"/>
              <a:t>14</a:t>
            </a:fld>
            <a:endParaRPr lang="en-CA"/>
          </a:p>
        </p:txBody>
      </p:sp>
    </p:spTree>
    <p:extLst>
      <p:ext uri="{BB962C8B-B14F-4D97-AF65-F5344CB8AC3E}">
        <p14:creationId xmlns:p14="http://schemas.microsoft.com/office/powerpoint/2010/main" val="2577514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B3651491-5C70-4C86-A33C-9E091ED9692B}" type="datetimeFigureOut">
              <a:rPr lang="en-CA" smtClean="0"/>
              <a:t>28/08/2018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14196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B3651491-5C70-4C86-A33C-9E091ED9692B}" type="datetimeFigureOut">
              <a:rPr lang="en-CA" smtClean="0"/>
              <a:t>28/08/2018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1653491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B3651491-5C70-4C86-A33C-9E091ED9692B}" type="datetimeFigureOut">
              <a:rPr lang="en-CA" smtClean="0"/>
              <a:t>28/08/2018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3345550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B3651491-5C70-4C86-A33C-9E091ED9692B}" type="datetimeFigureOut">
              <a:rPr lang="en-CA" smtClean="0"/>
              <a:t>28/08/2018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54685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651491-5C70-4C86-A33C-9E091ED9692B}" type="datetimeFigureOut">
              <a:rPr lang="en-CA" smtClean="0"/>
              <a:t>28/08/2018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3382674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B3651491-5C70-4C86-A33C-9E091ED9692B}" type="datetimeFigureOut">
              <a:rPr lang="en-CA" smtClean="0"/>
              <a:t>28/08/2018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2110114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B3651491-5C70-4C86-A33C-9E091ED9692B}" type="datetimeFigureOut">
              <a:rPr lang="en-CA" smtClean="0"/>
              <a:t>28/08/2018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1636173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B3651491-5C70-4C86-A33C-9E091ED9692B}" type="datetimeFigureOut">
              <a:rPr lang="en-CA" smtClean="0"/>
              <a:t>28/08/2018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3904354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51491-5C70-4C86-A33C-9E091ED9692B}" type="datetimeFigureOut">
              <a:rPr lang="en-CA" smtClean="0"/>
              <a:t>28/08/2018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3628609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651491-5C70-4C86-A33C-9E091ED9692B}" type="datetimeFigureOut">
              <a:rPr lang="en-CA" smtClean="0"/>
              <a:t>28/08/2018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1491166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651491-5C70-4C86-A33C-9E091ED9692B}" type="datetimeFigureOut">
              <a:rPr lang="en-CA" smtClean="0"/>
              <a:t>28/08/2018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29484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651491-5C70-4C86-A33C-9E091ED9692B}" type="datetimeFigureOut">
              <a:rPr lang="en-CA" smtClean="0"/>
              <a:t>28/08/2018</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08AE6E-49C8-4220-A5AE-B6A5BC31A134}" type="slidenum">
              <a:rPr lang="en-CA" smtClean="0"/>
              <a:t>‹#›</a:t>
            </a:fld>
            <a:endParaRPr lang="en-CA"/>
          </a:p>
        </p:txBody>
      </p:sp>
    </p:spTree>
    <p:extLst>
      <p:ext uri="{BB962C8B-B14F-4D97-AF65-F5344CB8AC3E}">
        <p14:creationId xmlns:p14="http://schemas.microsoft.com/office/powerpoint/2010/main" val="1582337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storify.com/acarvin/new-story-2" TargetMode="External"/><Relationship Id="rId4" Type="http://schemas.openxmlformats.org/officeDocument/2006/relationships/hyperlink" Target="http://guides.library.cornell.edu/c.php?g=31688&amp;p=200748" TargetMode="Externa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exhibitions.europeana.eu/exhibits/show/art-nouveau-e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archimedespalimpsest.net/Data/" TargetMode="External"/><Relationship Id="rId2" Type="http://schemas.openxmlformats.org/officeDocument/2006/relationships/hyperlink" Target="https://www.ted.com/talks/william_noel_revealing_the_lost_codex_of_archimedes" TargetMode="External"/><Relationship Id="rId1" Type="http://schemas.openxmlformats.org/officeDocument/2006/relationships/slideLayout" Target="../slideLayouts/slideLayout8.xml"/><Relationship Id="rId4" Type="http://schemas.openxmlformats.org/officeDocument/2006/relationships/image" Target="../media/image33.jpeg"/></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erikkwakkel.tumblr.com/post/52826845564/killer-bookworm-holes-like-these-are-frequently"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8.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hyperlink" Target="http://nowviskie.org/2016/alternate-futures-usable-pasts/" TargetMode="External"/><Relationship Id="rId2" Type="http://schemas.openxmlformats.org/officeDocument/2006/relationships/hyperlink" Target="http://nowviskie.org/2016/speculative-collection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www.bitcurator.ne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smtClean="0"/>
              <a:t>The Worm and the Book</a:t>
            </a:r>
            <a:endParaRPr lang="en-CA" dirty="0"/>
          </a:p>
        </p:txBody>
      </p:sp>
      <p:sp>
        <p:nvSpPr>
          <p:cNvPr id="3" name="Subtitle 2"/>
          <p:cNvSpPr>
            <a:spLocks noGrp="1"/>
          </p:cNvSpPr>
          <p:nvPr>
            <p:ph type="subTitle" idx="1"/>
          </p:nvPr>
        </p:nvSpPr>
        <p:spPr/>
        <p:txBody>
          <a:bodyPr/>
          <a:lstStyle/>
          <a:p>
            <a:r>
              <a:rPr lang="en-CA" dirty="0" smtClean="0"/>
              <a:t>Making and Sustaining Digital Archives</a:t>
            </a:r>
            <a:endParaRPr lang="en-CA" dirty="0"/>
          </a:p>
        </p:txBody>
      </p:sp>
    </p:spTree>
    <p:extLst>
      <p:ext uri="{BB962C8B-B14F-4D97-AF65-F5344CB8AC3E}">
        <p14:creationId xmlns:p14="http://schemas.microsoft.com/office/powerpoint/2010/main" val="14846413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88313" y="109247"/>
            <a:ext cx="9260463" cy="6583680"/>
          </a:xfrm>
          <a:prstGeom prst="rect">
            <a:avLst/>
          </a:prstGeom>
        </p:spPr>
      </p:pic>
      <p:sp>
        <p:nvSpPr>
          <p:cNvPr id="5" name="Text Placeholder 4"/>
          <p:cNvSpPr>
            <a:spLocks noGrp="1"/>
          </p:cNvSpPr>
          <p:nvPr>
            <p:ph type="body" sz="half" idx="2"/>
          </p:nvPr>
        </p:nvSpPr>
        <p:spPr>
          <a:xfrm>
            <a:off x="404262" y="5159141"/>
            <a:ext cx="4870382" cy="914400"/>
          </a:xfrm>
        </p:spPr>
        <p:txBody>
          <a:bodyPr>
            <a:normAutofit/>
          </a:bodyPr>
          <a:lstStyle/>
          <a:p>
            <a:r>
              <a:rPr lang="en-CA" sz="2400" dirty="0" smtClean="0"/>
              <a:t>Toronto Public Library Digital Archive: Print Media, Digitized</a:t>
            </a:r>
            <a:endParaRPr lang="en-CA" sz="2400" dirty="0"/>
          </a:p>
        </p:txBody>
      </p:sp>
    </p:spTree>
    <p:extLst>
      <p:ext uri="{BB962C8B-B14F-4D97-AF65-F5344CB8AC3E}">
        <p14:creationId xmlns:p14="http://schemas.microsoft.com/office/powerpoint/2010/main" val="22671040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29236" cy="822551"/>
          </a:xfrm>
        </p:spPr>
        <p:txBody>
          <a:bodyPr>
            <a:normAutofit fontScale="90000"/>
          </a:bodyPr>
          <a:lstStyle/>
          <a:p>
            <a:r>
              <a:rPr lang="en-CA" dirty="0" smtClean="0"/>
              <a:t>Digital Archives:  Egyptian Revolution (Born Digital)</a:t>
            </a:r>
            <a:endParaRPr lang="en-CA" dirty="0"/>
          </a:p>
        </p:txBody>
      </p:sp>
      <p:pic>
        <p:nvPicPr>
          <p:cNvPr id="4" name="Content Placeholder 3"/>
          <p:cNvPicPr>
            <a:picLocks noGrp="1" noChangeAspect="1"/>
          </p:cNvPicPr>
          <p:nvPr>
            <p:ph idx="1"/>
          </p:nvPr>
        </p:nvPicPr>
        <p:blipFill>
          <a:blip r:embed="rId3"/>
          <a:stretch>
            <a:fillRect/>
          </a:stretch>
        </p:blipFill>
        <p:spPr>
          <a:xfrm>
            <a:off x="2897232" y="1217873"/>
            <a:ext cx="6886848" cy="3968773"/>
          </a:xfrm>
          <a:prstGeom prst="rect">
            <a:avLst/>
          </a:prstGeom>
        </p:spPr>
      </p:pic>
      <p:sp>
        <p:nvSpPr>
          <p:cNvPr id="3" name="TextBox 2"/>
          <p:cNvSpPr txBox="1"/>
          <p:nvPr/>
        </p:nvSpPr>
        <p:spPr>
          <a:xfrm>
            <a:off x="1014984" y="5216843"/>
            <a:ext cx="8769096" cy="1200329"/>
          </a:xfrm>
          <a:prstGeom prst="rect">
            <a:avLst/>
          </a:prstGeom>
          <a:noFill/>
        </p:spPr>
        <p:txBody>
          <a:bodyPr wrap="square" rtlCol="0">
            <a:spAutoFit/>
          </a:bodyPr>
          <a:lstStyle/>
          <a:p>
            <a:r>
              <a:rPr lang="en-CA" dirty="0">
                <a:hlinkClick r:id="rId4"/>
              </a:rPr>
              <a:t>https://archive-it.org/collections/2358</a:t>
            </a:r>
          </a:p>
          <a:p>
            <a:r>
              <a:rPr lang="en-CA" dirty="0" smtClean="0">
                <a:hlinkClick r:id="rId4"/>
              </a:rPr>
              <a:t>http</a:t>
            </a:r>
            <a:r>
              <a:rPr lang="en-CA" dirty="0">
                <a:hlinkClick r:id="rId4"/>
              </a:rPr>
              <a:t>://</a:t>
            </a:r>
            <a:r>
              <a:rPr lang="en-CA" dirty="0" smtClean="0">
                <a:hlinkClick r:id="rId4"/>
              </a:rPr>
              <a:t>guides.library.cornell.edu/c.php?g=31688&amp;p=200748</a:t>
            </a:r>
            <a:endParaRPr lang="en-CA" dirty="0" smtClean="0"/>
          </a:p>
          <a:p>
            <a:r>
              <a:rPr lang="en-CA" dirty="0">
                <a:hlinkClick r:id="rId5"/>
              </a:rPr>
              <a:t>https://</a:t>
            </a:r>
            <a:r>
              <a:rPr lang="en-CA" dirty="0" smtClean="0">
                <a:hlinkClick r:id="rId5"/>
              </a:rPr>
              <a:t>storify.com/acarvin/new-story-2</a:t>
            </a:r>
            <a:endParaRPr lang="en-CA" dirty="0" smtClean="0"/>
          </a:p>
          <a:p>
            <a:endParaRPr lang="en-CA" dirty="0"/>
          </a:p>
        </p:txBody>
      </p:sp>
    </p:spTree>
    <p:extLst>
      <p:ext uri="{BB962C8B-B14F-4D97-AF65-F5344CB8AC3E}">
        <p14:creationId xmlns:p14="http://schemas.microsoft.com/office/powerpoint/2010/main" val="26105987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53250" y="402336"/>
          <a:ext cx="11125736" cy="56378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6400800" y="2441448"/>
            <a:ext cx="2066544" cy="523220"/>
          </a:xfrm>
          <a:prstGeom prst="rect">
            <a:avLst/>
          </a:prstGeom>
          <a:noFill/>
        </p:spPr>
        <p:txBody>
          <a:bodyPr wrap="square" rtlCol="0">
            <a:spAutoFit/>
          </a:bodyPr>
          <a:lstStyle/>
          <a:p>
            <a:r>
              <a:rPr lang="en-CA" sz="1400" dirty="0" smtClean="0"/>
              <a:t>Newspapers (Google Digitization)</a:t>
            </a:r>
            <a:endParaRPr lang="en-CA" sz="1400" dirty="0"/>
          </a:p>
        </p:txBody>
      </p:sp>
    </p:spTree>
    <p:extLst>
      <p:ext uri="{BB962C8B-B14F-4D97-AF65-F5344CB8AC3E}">
        <p14:creationId xmlns:p14="http://schemas.microsoft.com/office/powerpoint/2010/main" val="22581097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6237" y="566737"/>
            <a:ext cx="11439525" cy="5724525"/>
          </a:xfrm>
          <a:prstGeom prst="rect">
            <a:avLst/>
          </a:prstGeom>
        </p:spPr>
      </p:pic>
    </p:spTree>
    <p:extLst>
      <p:ext uri="{BB962C8B-B14F-4D97-AF65-F5344CB8AC3E}">
        <p14:creationId xmlns:p14="http://schemas.microsoft.com/office/powerpoint/2010/main" val="1440486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Metadata</a:t>
            </a:r>
            <a:endParaRPr lang="en-CA" dirty="0"/>
          </a:p>
        </p:txBody>
      </p:sp>
      <p:sp>
        <p:nvSpPr>
          <p:cNvPr id="3" name="Content Placeholder 2"/>
          <p:cNvSpPr>
            <a:spLocks noGrp="1"/>
          </p:cNvSpPr>
          <p:nvPr>
            <p:ph sz="half" idx="1"/>
          </p:nvPr>
        </p:nvSpPr>
        <p:spPr>
          <a:xfrm>
            <a:off x="838200" y="1825625"/>
            <a:ext cx="2931695" cy="4351338"/>
          </a:xfrm>
        </p:spPr>
        <p:txBody>
          <a:bodyPr>
            <a:normAutofit fontScale="92500" lnSpcReduction="10000"/>
          </a:bodyPr>
          <a:lstStyle/>
          <a:p>
            <a:r>
              <a:rPr lang="en-US" dirty="0" smtClean="0"/>
              <a:t>Metadata:  structured data about data</a:t>
            </a:r>
          </a:p>
          <a:p>
            <a:r>
              <a:rPr lang="en-CA" dirty="0" smtClean="0"/>
              <a:t>Standard </a:t>
            </a:r>
            <a:r>
              <a:rPr lang="en-CA" dirty="0"/>
              <a:t>metadata schemas include Dublin Core, MARC, and MODS (each of these schemas has a different set of information it collects).  </a:t>
            </a:r>
            <a:endParaRPr lang="en-CA" dirty="0" smtClean="0"/>
          </a:p>
          <a:p>
            <a:endParaRPr lang="en-CA" dirty="0"/>
          </a:p>
        </p:txBody>
      </p:sp>
      <p:pic>
        <p:nvPicPr>
          <p:cNvPr id="7" name="Content Placeholder 4"/>
          <p:cNvPicPr>
            <a:picLocks noGrp="1" noChangeAspect="1"/>
          </p:cNvPicPr>
          <p:nvPr>
            <p:ph sz="half" idx="2"/>
          </p:nvPr>
        </p:nvPicPr>
        <p:blipFill rotWithShape="1">
          <a:blip r:embed="rId3"/>
          <a:srcRect t="8120" r="13629" b="22407"/>
          <a:stretch/>
        </p:blipFill>
        <p:spPr>
          <a:xfrm>
            <a:off x="4087393" y="647035"/>
            <a:ext cx="7004285" cy="3354259"/>
          </a:xfrm>
          <a:prstGeom prst="rect">
            <a:avLst/>
          </a:prstGeom>
        </p:spPr>
      </p:pic>
      <p:sp>
        <p:nvSpPr>
          <p:cNvPr id="8" name="TextBox 7"/>
          <p:cNvSpPr txBox="1"/>
          <p:nvPr/>
        </p:nvSpPr>
        <p:spPr>
          <a:xfrm>
            <a:off x="4087393" y="4620126"/>
            <a:ext cx="7296297" cy="1477328"/>
          </a:xfrm>
          <a:prstGeom prst="rect">
            <a:avLst/>
          </a:prstGeom>
          <a:noFill/>
        </p:spPr>
        <p:txBody>
          <a:bodyPr wrap="square" rtlCol="0">
            <a:spAutoFit/>
          </a:bodyPr>
          <a:lstStyle/>
          <a:p>
            <a:r>
              <a:rPr lang="en-CA" dirty="0" err="1">
                <a:hlinkClick r:id="rId4" tooltip="http://exhibitions.europeana.eu/exhibits/show/art-nouveau-en"/>
              </a:rPr>
              <a:t>Europeana</a:t>
            </a:r>
            <a:r>
              <a:rPr lang="en-CA" dirty="0">
                <a:hlinkClick r:id="rId4" tooltip="http://exhibitions.europeana.eu/exhibits/show/art-nouveau-en"/>
              </a:rPr>
              <a:t> Art Nouveau Exhibition. </a:t>
            </a:r>
            <a:r>
              <a:rPr lang="en-CA" dirty="0"/>
              <a:t> Individual record:  Hokusai, </a:t>
            </a:r>
            <a:r>
              <a:rPr lang="en-CA" i="1" dirty="0"/>
              <a:t>Iris et </a:t>
            </a:r>
            <a:r>
              <a:rPr lang="en-CA" i="1" dirty="0" err="1"/>
              <a:t>sauterelle</a:t>
            </a:r>
            <a:r>
              <a:rPr lang="en-CA" i="1" dirty="0"/>
              <a:t>.</a:t>
            </a:r>
          </a:p>
          <a:p>
            <a:endParaRPr lang="en-CA" i="1" dirty="0"/>
          </a:p>
          <a:p>
            <a:r>
              <a:rPr lang="en-CA" dirty="0"/>
              <a:t>Individual item metadata includes title, creator, description, source, rights, </a:t>
            </a:r>
            <a:r>
              <a:rPr lang="en-CA" dirty="0" err="1"/>
              <a:t>etc</a:t>
            </a:r>
            <a:r>
              <a:rPr lang="en-CA" dirty="0"/>
              <a:t>:  the elements of the Dublin Core metadata schema</a:t>
            </a:r>
            <a:r>
              <a:rPr lang="en-CA" dirty="0" smtClean="0"/>
              <a:t>.</a:t>
            </a:r>
            <a:endParaRPr lang="en-CA" dirty="0"/>
          </a:p>
        </p:txBody>
      </p:sp>
    </p:spTree>
    <p:extLst>
      <p:ext uri="{BB962C8B-B14F-4D97-AF65-F5344CB8AC3E}">
        <p14:creationId xmlns:p14="http://schemas.microsoft.com/office/powerpoint/2010/main" val="29043142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2481751" y="649288"/>
            <a:ext cx="7228498" cy="5527675"/>
          </a:xfrm>
          <a:prstGeom prst="rect">
            <a:avLst/>
          </a:prstGeom>
        </p:spPr>
      </p:pic>
    </p:spTree>
    <p:extLst>
      <p:ext uri="{BB962C8B-B14F-4D97-AF65-F5344CB8AC3E}">
        <p14:creationId xmlns:p14="http://schemas.microsoft.com/office/powerpoint/2010/main" val="21875381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3704" r="2646"/>
          <a:stretch/>
        </p:blipFill>
        <p:spPr>
          <a:xfrm>
            <a:off x="1765300" y="627052"/>
            <a:ext cx="8991600" cy="5534258"/>
          </a:xfrm>
          <a:prstGeom prst="rect">
            <a:avLst/>
          </a:prstGeom>
        </p:spPr>
      </p:pic>
    </p:spTree>
    <p:extLst>
      <p:ext uri="{BB962C8B-B14F-4D97-AF65-F5344CB8AC3E}">
        <p14:creationId xmlns:p14="http://schemas.microsoft.com/office/powerpoint/2010/main" val="569738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0555" y="617559"/>
            <a:ext cx="7274257" cy="5455693"/>
          </a:xfrm>
          <a:prstGeom prst="rect">
            <a:avLst/>
          </a:prstGeom>
        </p:spPr>
      </p:pic>
      <p:sp>
        <p:nvSpPr>
          <p:cNvPr id="6" name="TextBox 5"/>
          <p:cNvSpPr txBox="1"/>
          <p:nvPr/>
        </p:nvSpPr>
        <p:spPr>
          <a:xfrm>
            <a:off x="436728" y="750627"/>
            <a:ext cx="3111690" cy="923330"/>
          </a:xfrm>
          <a:prstGeom prst="rect">
            <a:avLst/>
          </a:prstGeom>
          <a:noFill/>
        </p:spPr>
        <p:txBody>
          <a:bodyPr wrap="square" rtlCol="0">
            <a:spAutoFit/>
          </a:bodyPr>
          <a:lstStyle/>
          <a:p>
            <a:r>
              <a:rPr lang="en-US" dirty="0" smtClean="0"/>
              <a:t>Internet Archive:  Materials for digitization.  Photo:  A. </a:t>
            </a:r>
            <a:r>
              <a:rPr lang="en-US" dirty="0" err="1" smtClean="0"/>
              <a:t>Bolintineanu</a:t>
            </a:r>
            <a:r>
              <a:rPr lang="en-US" dirty="0" smtClean="0"/>
              <a:t>, 2016.</a:t>
            </a:r>
            <a:endParaRPr lang="en-US" dirty="0"/>
          </a:p>
        </p:txBody>
      </p:sp>
    </p:spTree>
    <p:extLst>
      <p:ext uri="{BB962C8B-B14F-4D97-AF65-F5344CB8AC3E}">
        <p14:creationId xmlns:p14="http://schemas.microsoft.com/office/powerpoint/2010/main" val="18087327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9789" y="968991"/>
            <a:ext cx="2271902" cy="4899997"/>
          </a:xfrm>
        </p:spPr>
        <p:txBody>
          <a:bodyPr/>
          <a:lstStyle/>
          <a:p>
            <a:r>
              <a:rPr lang="en-US" dirty="0"/>
              <a:t>Internet Archive:  Materials for digitization.  Photo:  A. </a:t>
            </a:r>
            <a:r>
              <a:rPr lang="en-US" dirty="0" err="1"/>
              <a:t>Bolintineanu</a:t>
            </a:r>
            <a:r>
              <a:rPr lang="en-US" dirty="0"/>
              <a:t>, 2016.</a:t>
            </a:r>
          </a:p>
          <a:p>
            <a:endParaRPr lang="en-US" dirty="0"/>
          </a:p>
        </p:txBody>
      </p:sp>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rot="5400000">
            <a:off x="5832475" y="1596629"/>
            <a:ext cx="4873625" cy="3655218"/>
          </a:xfrm>
        </p:spPr>
      </p:pic>
    </p:spTree>
    <p:extLst>
      <p:ext uri="{BB962C8B-B14F-4D97-AF65-F5344CB8AC3E}">
        <p14:creationId xmlns:p14="http://schemas.microsoft.com/office/powerpoint/2010/main" val="34642811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22473" y="887413"/>
            <a:ext cx="6631516" cy="4973637"/>
          </a:xfrm>
        </p:spPr>
      </p:pic>
      <p:sp>
        <p:nvSpPr>
          <p:cNvPr id="4" name="Text Placeholder 3"/>
          <p:cNvSpPr>
            <a:spLocks noGrp="1"/>
          </p:cNvSpPr>
          <p:nvPr>
            <p:ph type="body" sz="half" idx="2"/>
          </p:nvPr>
        </p:nvSpPr>
        <p:spPr>
          <a:xfrm>
            <a:off x="839789" y="968991"/>
            <a:ext cx="2271902" cy="4899997"/>
          </a:xfrm>
        </p:spPr>
        <p:txBody>
          <a:bodyPr/>
          <a:lstStyle/>
          <a:p>
            <a:r>
              <a:rPr lang="en-US" dirty="0"/>
              <a:t>Internet Archive:  Materials for digitization.  Photo:  A. </a:t>
            </a:r>
            <a:r>
              <a:rPr lang="en-US" dirty="0" err="1"/>
              <a:t>Bolintineanu</a:t>
            </a:r>
            <a:r>
              <a:rPr lang="en-US" dirty="0"/>
              <a:t>, 2016.</a:t>
            </a:r>
          </a:p>
          <a:p>
            <a:endParaRPr lang="en-US" dirty="0"/>
          </a:p>
        </p:txBody>
      </p:sp>
    </p:spTree>
    <p:extLst>
      <p:ext uri="{BB962C8B-B14F-4D97-AF65-F5344CB8AC3E}">
        <p14:creationId xmlns:p14="http://schemas.microsoft.com/office/powerpoint/2010/main" val="990005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Overview</a:t>
            </a:r>
            <a:endParaRPr lang="en-CA" dirty="0"/>
          </a:p>
        </p:txBody>
      </p:sp>
      <p:sp>
        <p:nvSpPr>
          <p:cNvPr id="3" name="Content Placeholder 2"/>
          <p:cNvSpPr>
            <a:spLocks noGrp="1"/>
          </p:cNvSpPr>
          <p:nvPr>
            <p:ph idx="1"/>
          </p:nvPr>
        </p:nvSpPr>
        <p:spPr/>
        <p:txBody>
          <a:bodyPr/>
          <a:lstStyle/>
          <a:p>
            <a:r>
              <a:rPr lang="en-CA" dirty="0" smtClean="0"/>
              <a:t>Old English Riddles (Exeter Book 47)</a:t>
            </a:r>
          </a:p>
          <a:p>
            <a:r>
              <a:rPr lang="en-CA" dirty="0" smtClean="0"/>
              <a:t>Making Digital Archives</a:t>
            </a:r>
          </a:p>
          <a:p>
            <a:r>
              <a:rPr lang="en-CA" dirty="0" smtClean="0"/>
              <a:t>Using &amp; Sustaining Digital Archives</a:t>
            </a:r>
          </a:p>
          <a:p>
            <a:r>
              <a:rPr lang="en-CA" dirty="0" smtClean="0"/>
              <a:t>Resurrections</a:t>
            </a:r>
          </a:p>
          <a:p>
            <a:pPr marL="0" indent="0">
              <a:buNone/>
            </a:pPr>
            <a:endParaRPr lang="en-CA" dirty="0" smtClean="0"/>
          </a:p>
          <a:p>
            <a:endParaRPr lang="en-CA" dirty="0" smtClean="0"/>
          </a:p>
          <a:p>
            <a:endParaRPr lang="en-CA" dirty="0"/>
          </a:p>
        </p:txBody>
      </p:sp>
    </p:spTree>
    <p:extLst>
      <p:ext uri="{BB962C8B-B14F-4D97-AF65-F5344CB8AC3E}">
        <p14:creationId xmlns:p14="http://schemas.microsoft.com/office/powerpoint/2010/main" val="27320329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9789" y="968991"/>
            <a:ext cx="2271902" cy="4899997"/>
          </a:xfrm>
        </p:spPr>
        <p:txBody>
          <a:bodyPr/>
          <a:lstStyle/>
          <a:p>
            <a:r>
              <a:rPr lang="en-US" dirty="0"/>
              <a:t>Internet Archive:  Materials for digitization.  Photo:  A. </a:t>
            </a:r>
            <a:r>
              <a:rPr lang="en-US" dirty="0" err="1"/>
              <a:t>Bolintineanu</a:t>
            </a:r>
            <a:r>
              <a:rPr lang="en-US" dirty="0"/>
              <a:t>, 2016.</a:t>
            </a:r>
          </a:p>
          <a:p>
            <a:endParaRPr lang="en-US" dirty="0"/>
          </a:p>
        </p:txBody>
      </p:sp>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630304" y="624773"/>
            <a:ext cx="4135271" cy="5513695"/>
          </a:xfrm>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8084" y="541433"/>
            <a:ext cx="3562350"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4041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upload.wikimedia.org/wikipedia/commons/0/01/Dunhuang_manuscript_digitis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0952" y="96396"/>
            <a:ext cx="9401048" cy="65151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308472" y="457200"/>
            <a:ext cx="2291509" cy="1600200"/>
          </a:xfrm>
        </p:spPr>
        <p:txBody>
          <a:bodyPr>
            <a:normAutofit/>
          </a:bodyPr>
          <a:lstStyle/>
          <a:p>
            <a:r>
              <a:rPr lang="en-CA" dirty="0" smtClean="0"/>
              <a:t>Digitizing Manuscripts</a:t>
            </a:r>
            <a:endParaRPr lang="en-CA" dirty="0"/>
          </a:p>
        </p:txBody>
      </p:sp>
      <p:sp>
        <p:nvSpPr>
          <p:cNvPr id="7" name="Text Placeholder 6"/>
          <p:cNvSpPr>
            <a:spLocks noGrp="1"/>
          </p:cNvSpPr>
          <p:nvPr>
            <p:ph type="body" sz="half" idx="2"/>
          </p:nvPr>
        </p:nvSpPr>
        <p:spPr>
          <a:xfrm>
            <a:off x="465215" y="2057400"/>
            <a:ext cx="1881378" cy="3811588"/>
          </a:xfrm>
        </p:spPr>
        <p:txBody>
          <a:bodyPr>
            <a:normAutofit/>
          </a:bodyPr>
          <a:lstStyle/>
          <a:p>
            <a:r>
              <a:rPr lang="en-CA" sz="2000" dirty="0" smtClean="0"/>
              <a:t>Digitisation </a:t>
            </a:r>
            <a:r>
              <a:rPr lang="en-CA" sz="2000" dirty="0"/>
              <a:t>of a </a:t>
            </a:r>
            <a:r>
              <a:rPr lang="en-CA" sz="2000" dirty="0" err="1"/>
              <a:t>Dunhuang</a:t>
            </a:r>
            <a:r>
              <a:rPr lang="en-CA" sz="2000" dirty="0"/>
              <a:t> </a:t>
            </a:r>
            <a:r>
              <a:rPr lang="en-CA" sz="2000" dirty="0" smtClean="0"/>
              <a:t>manuscript (Pictured:  De Vere 480 camera.  Wikipedia:  International </a:t>
            </a:r>
            <a:r>
              <a:rPr lang="en-CA" sz="2000" dirty="0" err="1" smtClean="0"/>
              <a:t>Dunhuang</a:t>
            </a:r>
            <a:r>
              <a:rPr lang="en-CA" sz="2000" dirty="0" smtClean="0"/>
              <a:t> Project, 2006.)</a:t>
            </a:r>
            <a:endParaRPr lang="en-CA" sz="2000" dirty="0"/>
          </a:p>
        </p:txBody>
      </p:sp>
    </p:spTree>
    <p:extLst>
      <p:ext uri="{BB962C8B-B14F-4D97-AF65-F5344CB8AC3E}">
        <p14:creationId xmlns:p14="http://schemas.microsoft.com/office/powerpoint/2010/main" val="42134298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Digitizing Printed Books</a:t>
            </a:r>
            <a:endParaRPr lang="en-CA" dirty="0"/>
          </a:p>
        </p:txBody>
      </p:sp>
      <p:sp>
        <p:nvSpPr>
          <p:cNvPr id="4" name="Text Placeholder 3"/>
          <p:cNvSpPr>
            <a:spLocks noGrp="1"/>
          </p:cNvSpPr>
          <p:nvPr>
            <p:ph type="body" sz="half" idx="2"/>
          </p:nvPr>
        </p:nvSpPr>
        <p:spPr>
          <a:xfrm>
            <a:off x="839788" y="2057400"/>
            <a:ext cx="2542390" cy="3811588"/>
          </a:xfrm>
        </p:spPr>
        <p:txBody>
          <a:bodyPr/>
          <a:lstStyle/>
          <a:p>
            <a:r>
              <a:rPr lang="en-CA" sz="2000" dirty="0" smtClean="0"/>
              <a:t>Digitizing Books at the Fisher Library (Photo:  Paul Armstrong, 2016)</a:t>
            </a:r>
          </a:p>
          <a:p>
            <a:endParaRPr lang="en-CA" dirty="0"/>
          </a:p>
          <a:p>
            <a:endParaRPr lang="en-CA"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414448" y="481084"/>
            <a:ext cx="4258101" cy="5677469"/>
          </a:xfrm>
        </p:spPr>
      </p:pic>
    </p:spTree>
    <p:extLst>
      <p:ext uri="{BB962C8B-B14F-4D97-AF65-F5344CB8AC3E}">
        <p14:creationId xmlns:p14="http://schemas.microsoft.com/office/powerpoint/2010/main" val="41455873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Digitizing Printed Books</a:t>
            </a:r>
            <a:endParaRPr lang="en-CA" dirty="0"/>
          </a:p>
        </p:txBody>
      </p:sp>
      <p:sp>
        <p:nvSpPr>
          <p:cNvPr id="4" name="Text Placeholder 3"/>
          <p:cNvSpPr>
            <a:spLocks noGrp="1"/>
          </p:cNvSpPr>
          <p:nvPr>
            <p:ph type="body" sz="half" idx="2"/>
          </p:nvPr>
        </p:nvSpPr>
        <p:spPr>
          <a:xfrm>
            <a:off x="839788" y="2057400"/>
            <a:ext cx="2542390" cy="3811588"/>
          </a:xfrm>
        </p:spPr>
        <p:txBody>
          <a:bodyPr/>
          <a:lstStyle/>
          <a:p>
            <a:r>
              <a:rPr lang="en-CA" sz="2000" dirty="0" smtClean="0"/>
              <a:t>Digitizing Books at the Internet Archive, University of Toronto (Photo:  Alexandra </a:t>
            </a:r>
            <a:r>
              <a:rPr lang="en-CA" sz="2000" dirty="0" err="1" smtClean="0"/>
              <a:t>Bolintineanu</a:t>
            </a:r>
            <a:r>
              <a:rPr lang="en-CA" sz="2000" dirty="0" smtClean="0"/>
              <a:t>, 2016)</a:t>
            </a:r>
          </a:p>
          <a:p>
            <a:endParaRPr lang="en-CA" dirty="0"/>
          </a:p>
          <a:p>
            <a:endParaRPr lang="en-CA" dirty="0"/>
          </a:p>
        </p:txBody>
      </p:sp>
      <p:pic>
        <p:nvPicPr>
          <p:cNvPr id="10" name="Content Placeholder 9"/>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718411" y="358767"/>
            <a:ext cx="5240741" cy="5972546"/>
          </a:xfrm>
        </p:spPr>
      </p:pic>
    </p:spTree>
    <p:extLst>
      <p:ext uri="{BB962C8B-B14F-4D97-AF65-F5344CB8AC3E}">
        <p14:creationId xmlns:p14="http://schemas.microsoft.com/office/powerpoint/2010/main" val="19188232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Digitizing Printed Books</a:t>
            </a:r>
            <a:endParaRPr lang="en-CA" dirty="0"/>
          </a:p>
        </p:txBody>
      </p:sp>
      <p:sp>
        <p:nvSpPr>
          <p:cNvPr id="4" name="Text Placeholder 3"/>
          <p:cNvSpPr>
            <a:spLocks noGrp="1"/>
          </p:cNvSpPr>
          <p:nvPr>
            <p:ph type="body" sz="half" idx="2"/>
          </p:nvPr>
        </p:nvSpPr>
        <p:spPr>
          <a:xfrm>
            <a:off x="839788" y="2057400"/>
            <a:ext cx="2542390" cy="3811588"/>
          </a:xfrm>
        </p:spPr>
        <p:txBody>
          <a:bodyPr/>
          <a:lstStyle/>
          <a:p>
            <a:r>
              <a:rPr lang="en-CA" sz="2000" dirty="0" smtClean="0"/>
              <a:t>Digitizing Books at the Internet Archive, University of Toronto (Photo:  Alexandra </a:t>
            </a:r>
            <a:r>
              <a:rPr lang="en-CA" sz="2000" dirty="0" err="1" smtClean="0"/>
              <a:t>Bolintineanu</a:t>
            </a:r>
            <a:r>
              <a:rPr lang="en-CA" sz="2000" dirty="0" smtClean="0"/>
              <a:t>, 2016)</a:t>
            </a:r>
          </a:p>
          <a:p>
            <a:endParaRPr lang="en-CA" dirty="0"/>
          </a:p>
          <a:p>
            <a:endParaRPr lang="en-CA"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rot="5400000">
            <a:off x="5662882" y="1309246"/>
            <a:ext cx="5366593" cy="4024944"/>
          </a:xfrm>
        </p:spPr>
      </p:pic>
    </p:spTree>
    <p:extLst>
      <p:ext uri="{BB962C8B-B14F-4D97-AF65-F5344CB8AC3E}">
        <p14:creationId xmlns:p14="http://schemas.microsoft.com/office/powerpoint/2010/main" val="4721060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Digitizing Printed Books</a:t>
            </a:r>
            <a:endParaRPr lang="en-CA" dirty="0"/>
          </a:p>
        </p:txBody>
      </p:sp>
      <p:sp>
        <p:nvSpPr>
          <p:cNvPr id="4" name="Text Placeholder 3"/>
          <p:cNvSpPr>
            <a:spLocks noGrp="1"/>
          </p:cNvSpPr>
          <p:nvPr>
            <p:ph type="body" sz="half" idx="2"/>
          </p:nvPr>
        </p:nvSpPr>
        <p:spPr>
          <a:xfrm>
            <a:off x="839788" y="2057400"/>
            <a:ext cx="2542390" cy="3811588"/>
          </a:xfrm>
        </p:spPr>
        <p:txBody>
          <a:bodyPr/>
          <a:lstStyle/>
          <a:p>
            <a:r>
              <a:rPr lang="en-CA" sz="2000" dirty="0" smtClean="0"/>
              <a:t>Digitizing Books at the Internet Archive, University of Toronto (Photo:  Alexandra </a:t>
            </a:r>
            <a:r>
              <a:rPr lang="en-CA" sz="2000" dirty="0" err="1" smtClean="0"/>
              <a:t>Bolintineanu</a:t>
            </a:r>
            <a:r>
              <a:rPr lang="en-CA" sz="2000" dirty="0" smtClean="0"/>
              <a:t>, 2016)</a:t>
            </a:r>
          </a:p>
          <a:p>
            <a:endParaRPr lang="en-CA" dirty="0"/>
          </a:p>
          <a:p>
            <a:endParaRPr lang="en-CA"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183188" y="1109662"/>
            <a:ext cx="6172200" cy="4629150"/>
          </a:xfrm>
        </p:spPr>
      </p:pic>
    </p:spTree>
    <p:extLst>
      <p:ext uri="{BB962C8B-B14F-4D97-AF65-F5344CB8AC3E}">
        <p14:creationId xmlns:p14="http://schemas.microsoft.com/office/powerpoint/2010/main" val="1360353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Digitization Errors</a:t>
            </a:r>
            <a:endParaRPr lang="en-CA" dirty="0"/>
          </a:p>
        </p:txBody>
      </p:sp>
      <p:sp>
        <p:nvSpPr>
          <p:cNvPr id="4" name="Text Placeholder 3"/>
          <p:cNvSpPr>
            <a:spLocks noGrp="1"/>
          </p:cNvSpPr>
          <p:nvPr>
            <p:ph type="body" sz="half" idx="2"/>
          </p:nvPr>
        </p:nvSpPr>
        <p:spPr/>
        <p:txBody>
          <a:bodyPr/>
          <a:lstStyle/>
          <a:p>
            <a:r>
              <a:rPr lang="en-CA" dirty="0" smtClean="0"/>
              <a:t>Image:  </a:t>
            </a:r>
            <a:r>
              <a:rPr lang="en-CA" dirty="0"/>
              <a:t>“Special Collection” (2009), by Benjamin </a:t>
            </a:r>
            <a:r>
              <a:rPr lang="en-CA" dirty="0" err="1"/>
              <a:t>Shaykin</a:t>
            </a:r>
            <a:r>
              <a:rPr lang="en-CA" dirty="0"/>
              <a:t>. Photo by the Library of the Printed Web</a:t>
            </a:r>
            <a:r>
              <a:rPr lang="en-CA" dirty="0" smtClean="0"/>
              <a:t>.  Cited by Kenneth Goldsmith, “The Artful Accidents of Google Books,” </a:t>
            </a:r>
            <a:r>
              <a:rPr lang="en-CA" i="1" dirty="0" smtClean="0"/>
              <a:t>The New Yorker</a:t>
            </a:r>
            <a:r>
              <a:rPr lang="en-CA" dirty="0" smtClean="0"/>
              <a:t> (December 4, 2013).</a:t>
            </a:r>
            <a:endParaRPr lang="en-CA" cap="all" dirty="0"/>
          </a:p>
        </p:txBody>
      </p:sp>
      <p:pic>
        <p:nvPicPr>
          <p:cNvPr id="3074" name="Picture 2" descr="http://www.newyorker.com/wp-content/uploads/2013/12/Google-Hands-580.jpe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365064"/>
            <a:ext cx="6172200" cy="4118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0345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Data Centre:  Server Farm</a:t>
            </a:r>
            <a:endParaRPr lang="en-US" dirty="0"/>
          </a:p>
        </p:txBody>
      </p:sp>
      <p:sp>
        <p:nvSpPr>
          <p:cNvPr id="6" name="Text Placeholder 5"/>
          <p:cNvSpPr>
            <a:spLocks noGrp="1"/>
          </p:cNvSpPr>
          <p:nvPr>
            <p:ph type="body" sz="half" idx="2"/>
          </p:nvPr>
        </p:nvSpPr>
        <p:spPr>
          <a:xfrm>
            <a:off x="839788" y="2057400"/>
            <a:ext cx="2995233" cy="3811588"/>
          </a:xfrm>
        </p:spPr>
        <p:txBody>
          <a:bodyPr/>
          <a:lstStyle/>
          <a:p>
            <a:r>
              <a:rPr lang="en-US" dirty="0" smtClean="0"/>
              <a:t>Image:  Google, Data </a:t>
            </a:r>
            <a:r>
              <a:rPr lang="en-US" dirty="0"/>
              <a:t>Centre Gallery (https://</a:t>
            </a:r>
            <a:r>
              <a:rPr lang="en-US" dirty="0" smtClean="0"/>
              <a:t>www.google.com/about/datacenters/gallery</a:t>
            </a:r>
            <a:r>
              <a:rPr lang="en-US" dirty="0"/>
              <a:t>)</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64322" y="1078174"/>
            <a:ext cx="7287366" cy="3832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18651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9957" y="2204767"/>
            <a:ext cx="6844990" cy="1162902"/>
          </a:xfrm>
        </p:spPr>
        <p:txBody>
          <a:bodyPr/>
          <a:lstStyle/>
          <a:p>
            <a:pPr marL="0" indent="0">
              <a:buNone/>
            </a:pPr>
            <a:r>
              <a:rPr lang="en-CA" dirty="0" smtClean="0"/>
              <a:t>Banned Books Visit:  Questions &amp; Insights</a:t>
            </a:r>
            <a:endParaRPr lang="en-CA" dirty="0"/>
          </a:p>
        </p:txBody>
      </p:sp>
    </p:spTree>
    <p:extLst>
      <p:ext uri="{BB962C8B-B14F-4D97-AF65-F5344CB8AC3E}">
        <p14:creationId xmlns:p14="http://schemas.microsoft.com/office/powerpoint/2010/main" val="186909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Mirror of the World &amp; Its Memory”</a:t>
            </a:r>
            <a:endParaRPr lang="en-CA" dirty="0"/>
          </a:p>
        </p:txBody>
      </p:sp>
      <p:sp>
        <p:nvSpPr>
          <p:cNvPr id="3" name="Content Placeholder 2"/>
          <p:cNvSpPr>
            <a:spLocks noGrp="1"/>
          </p:cNvSpPr>
          <p:nvPr>
            <p:ph idx="1"/>
          </p:nvPr>
        </p:nvSpPr>
        <p:spPr/>
        <p:txBody>
          <a:bodyPr/>
          <a:lstStyle/>
          <a:p>
            <a:endParaRPr lang="en-CA" dirty="0"/>
          </a:p>
        </p:txBody>
      </p:sp>
    </p:spTree>
    <p:extLst>
      <p:ext uri="{BB962C8B-B14F-4D97-AF65-F5344CB8AC3E}">
        <p14:creationId xmlns:p14="http://schemas.microsoft.com/office/powerpoint/2010/main" val="17670878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11680" y="1005840"/>
            <a:ext cx="8839200" cy="4814507"/>
          </a:xfrm>
        </p:spPr>
        <p:txBody>
          <a:bodyPr>
            <a:normAutofit fontScale="92500" lnSpcReduction="10000"/>
          </a:bodyPr>
          <a:lstStyle/>
          <a:p>
            <a:pPr marL="0" indent="0" fontAlgn="base">
              <a:buNone/>
            </a:pPr>
            <a:r>
              <a:rPr lang="en-CA" dirty="0" err="1">
                <a:latin typeface="Palatino Linotype" panose="02040502050505030304" pitchFamily="18" charset="0"/>
              </a:rPr>
              <a:t>Moððe</a:t>
            </a:r>
            <a:r>
              <a:rPr lang="en-CA" dirty="0">
                <a:latin typeface="Palatino Linotype" panose="02040502050505030304" pitchFamily="18" charset="0"/>
              </a:rPr>
              <a:t> word </a:t>
            </a:r>
            <a:r>
              <a:rPr lang="en-CA" dirty="0" err="1">
                <a:latin typeface="Palatino Linotype" panose="02040502050505030304" pitchFamily="18" charset="0"/>
              </a:rPr>
              <a:t>fræt</a:t>
            </a:r>
            <a:r>
              <a:rPr lang="en-CA" dirty="0">
                <a:latin typeface="Palatino Linotype" panose="02040502050505030304" pitchFamily="18" charset="0"/>
              </a:rPr>
              <a:t>.      Me </a:t>
            </a:r>
            <a:r>
              <a:rPr lang="en-CA" dirty="0" err="1">
                <a:latin typeface="Palatino Linotype" panose="02040502050505030304" pitchFamily="18" charset="0"/>
              </a:rPr>
              <a:t>þæt</a:t>
            </a:r>
            <a:r>
              <a:rPr lang="en-CA" dirty="0">
                <a:latin typeface="Palatino Linotype" panose="02040502050505030304" pitchFamily="18" charset="0"/>
              </a:rPr>
              <a:t> </a:t>
            </a:r>
            <a:r>
              <a:rPr lang="en-CA" dirty="0" err="1">
                <a:latin typeface="Palatino Linotype" panose="02040502050505030304" pitchFamily="18" charset="0"/>
              </a:rPr>
              <a:t>þuhte</a:t>
            </a:r>
            <a:r>
              <a:rPr lang="en-CA" dirty="0">
                <a:latin typeface="Palatino Linotype" panose="02040502050505030304" pitchFamily="18" charset="0"/>
              </a:rPr>
              <a:t/>
            </a:r>
            <a:br>
              <a:rPr lang="en-CA" dirty="0">
                <a:latin typeface="Palatino Linotype" panose="02040502050505030304" pitchFamily="18" charset="0"/>
              </a:rPr>
            </a:br>
            <a:r>
              <a:rPr lang="en-CA" dirty="0" err="1">
                <a:latin typeface="Palatino Linotype" panose="02040502050505030304" pitchFamily="18" charset="0"/>
              </a:rPr>
              <a:t>wrætlicu</a:t>
            </a:r>
            <a:r>
              <a:rPr lang="en-CA" dirty="0">
                <a:latin typeface="Palatino Linotype" panose="02040502050505030304" pitchFamily="18" charset="0"/>
              </a:rPr>
              <a:t> </a:t>
            </a:r>
            <a:r>
              <a:rPr lang="en-CA" dirty="0" err="1">
                <a:latin typeface="Palatino Linotype" panose="02040502050505030304" pitchFamily="18" charset="0"/>
              </a:rPr>
              <a:t>wyrd</a:t>
            </a:r>
            <a:r>
              <a:rPr lang="en-CA" dirty="0">
                <a:latin typeface="Palatino Linotype" panose="02040502050505030304" pitchFamily="18" charset="0"/>
              </a:rPr>
              <a:t>,     </a:t>
            </a:r>
            <a:r>
              <a:rPr lang="en-CA" dirty="0" err="1">
                <a:latin typeface="Palatino Linotype" panose="02040502050505030304" pitchFamily="18" charset="0"/>
              </a:rPr>
              <a:t>þa</a:t>
            </a:r>
            <a:r>
              <a:rPr lang="en-CA" dirty="0">
                <a:latin typeface="Palatino Linotype" panose="02040502050505030304" pitchFamily="18" charset="0"/>
              </a:rPr>
              <a:t> </a:t>
            </a:r>
            <a:r>
              <a:rPr lang="en-CA" dirty="0" err="1">
                <a:latin typeface="Palatino Linotype" panose="02040502050505030304" pitchFamily="18" charset="0"/>
              </a:rPr>
              <a:t>ic</a:t>
            </a:r>
            <a:r>
              <a:rPr lang="en-CA" dirty="0">
                <a:latin typeface="Palatino Linotype" panose="02040502050505030304" pitchFamily="18" charset="0"/>
              </a:rPr>
              <a:t> </a:t>
            </a:r>
            <a:r>
              <a:rPr lang="en-CA" dirty="0" err="1">
                <a:latin typeface="Palatino Linotype" panose="02040502050505030304" pitchFamily="18" charset="0"/>
              </a:rPr>
              <a:t>þæt</a:t>
            </a:r>
            <a:r>
              <a:rPr lang="en-CA" dirty="0">
                <a:latin typeface="Palatino Linotype" panose="02040502050505030304" pitchFamily="18" charset="0"/>
              </a:rPr>
              <a:t> </a:t>
            </a:r>
            <a:r>
              <a:rPr lang="en-CA" dirty="0" err="1">
                <a:latin typeface="Palatino Linotype" panose="02040502050505030304" pitchFamily="18" charset="0"/>
              </a:rPr>
              <a:t>wundor</a:t>
            </a:r>
            <a:r>
              <a:rPr lang="en-CA" dirty="0">
                <a:latin typeface="Palatino Linotype" panose="02040502050505030304" pitchFamily="18" charset="0"/>
              </a:rPr>
              <a:t> </a:t>
            </a:r>
            <a:r>
              <a:rPr lang="en-CA" dirty="0" err="1">
                <a:latin typeface="Palatino Linotype" panose="02040502050505030304" pitchFamily="18" charset="0"/>
              </a:rPr>
              <a:t>gefrægn</a:t>
            </a:r>
            <a:r>
              <a:rPr lang="en-CA" dirty="0">
                <a:latin typeface="Palatino Linotype" panose="02040502050505030304" pitchFamily="18" charset="0"/>
              </a:rPr>
              <a:t>,</a:t>
            </a:r>
            <a:br>
              <a:rPr lang="en-CA" dirty="0">
                <a:latin typeface="Palatino Linotype" panose="02040502050505030304" pitchFamily="18" charset="0"/>
              </a:rPr>
            </a:br>
            <a:r>
              <a:rPr lang="en-CA" dirty="0" err="1">
                <a:latin typeface="Palatino Linotype" panose="02040502050505030304" pitchFamily="18" charset="0"/>
              </a:rPr>
              <a:t>þæt</a:t>
            </a:r>
            <a:r>
              <a:rPr lang="en-CA" dirty="0">
                <a:latin typeface="Palatino Linotype" panose="02040502050505030304" pitchFamily="18" charset="0"/>
              </a:rPr>
              <a:t> se </a:t>
            </a:r>
            <a:r>
              <a:rPr lang="en-CA" dirty="0" err="1">
                <a:latin typeface="Palatino Linotype" panose="02040502050505030304" pitchFamily="18" charset="0"/>
              </a:rPr>
              <a:t>wyrm</a:t>
            </a:r>
            <a:r>
              <a:rPr lang="en-CA" dirty="0">
                <a:latin typeface="Palatino Linotype" panose="02040502050505030304" pitchFamily="18" charset="0"/>
              </a:rPr>
              <a:t> </a:t>
            </a:r>
            <a:r>
              <a:rPr lang="en-CA" dirty="0" err="1">
                <a:latin typeface="Palatino Linotype" panose="02040502050505030304" pitchFamily="18" charset="0"/>
              </a:rPr>
              <a:t>forswealg</a:t>
            </a:r>
            <a:r>
              <a:rPr lang="en-CA" dirty="0">
                <a:latin typeface="Palatino Linotype" panose="02040502050505030304" pitchFamily="18" charset="0"/>
              </a:rPr>
              <a:t>     </a:t>
            </a:r>
            <a:r>
              <a:rPr lang="en-CA" dirty="0" err="1">
                <a:latin typeface="Palatino Linotype" panose="02040502050505030304" pitchFamily="18" charset="0"/>
              </a:rPr>
              <a:t>wera</a:t>
            </a:r>
            <a:r>
              <a:rPr lang="en-CA" dirty="0">
                <a:latin typeface="Palatino Linotype" panose="02040502050505030304" pitchFamily="18" charset="0"/>
              </a:rPr>
              <a:t> </a:t>
            </a:r>
            <a:r>
              <a:rPr lang="en-CA" dirty="0" err="1">
                <a:latin typeface="Palatino Linotype" panose="02040502050505030304" pitchFamily="18" charset="0"/>
              </a:rPr>
              <a:t>gied</a:t>
            </a:r>
            <a:r>
              <a:rPr lang="en-CA" dirty="0">
                <a:latin typeface="Palatino Linotype" panose="02040502050505030304" pitchFamily="18" charset="0"/>
              </a:rPr>
              <a:t> </a:t>
            </a:r>
            <a:r>
              <a:rPr lang="en-CA" dirty="0" err="1">
                <a:latin typeface="Palatino Linotype" panose="02040502050505030304" pitchFamily="18" charset="0"/>
              </a:rPr>
              <a:t>sumes</a:t>
            </a:r>
            <a:r>
              <a:rPr lang="en-CA" dirty="0">
                <a:latin typeface="Palatino Linotype" panose="02040502050505030304" pitchFamily="18" charset="0"/>
              </a:rPr>
              <a:t>,</a:t>
            </a:r>
            <a:br>
              <a:rPr lang="en-CA" dirty="0">
                <a:latin typeface="Palatino Linotype" panose="02040502050505030304" pitchFamily="18" charset="0"/>
              </a:rPr>
            </a:br>
            <a:r>
              <a:rPr lang="en-CA" dirty="0" err="1">
                <a:latin typeface="Palatino Linotype" panose="02040502050505030304" pitchFamily="18" charset="0"/>
              </a:rPr>
              <a:t>þeof</a:t>
            </a:r>
            <a:r>
              <a:rPr lang="en-CA" dirty="0">
                <a:latin typeface="Palatino Linotype" panose="02040502050505030304" pitchFamily="18" charset="0"/>
              </a:rPr>
              <a:t> in </a:t>
            </a:r>
            <a:r>
              <a:rPr lang="en-CA" dirty="0" err="1">
                <a:latin typeface="Palatino Linotype" panose="02040502050505030304" pitchFamily="18" charset="0"/>
              </a:rPr>
              <a:t>þystro</a:t>
            </a:r>
            <a:r>
              <a:rPr lang="en-CA" dirty="0">
                <a:latin typeface="Palatino Linotype" panose="02040502050505030304" pitchFamily="18" charset="0"/>
              </a:rPr>
              <a:t>,     </a:t>
            </a:r>
            <a:r>
              <a:rPr lang="en-CA" dirty="0" err="1">
                <a:latin typeface="Palatino Linotype" panose="02040502050505030304" pitchFamily="18" charset="0"/>
              </a:rPr>
              <a:t>þrymfæstne</a:t>
            </a:r>
            <a:r>
              <a:rPr lang="en-CA" dirty="0">
                <a:latin typeface="Palatino Linotype" panose="02040502050505030304" pitchFamily="18" charset="0"/>
              </a:rPr>
              <a:t> </a:t>
            </a:r>
            <a:r>
              <a:rPr lang="en-CA" dirty="0" err="1">
                <a:latin typeface="Palatino Linotype" panose="02040502050505030304" pitchFamily="18" charset="0"/>
              </a:rPr>
              <a:t>cwide</a:t>
            </a:r>
            <a:r>
              <a:rPr lang="en-CA" dirty="0">
                <a:latin typeface="Palatino Linotype" panose="02040502050505030304" pitchFamily="18" charset="0"/>
              </a:rPr>
              <a:t/>
            </a:r>
            <a:br>
              <a:rPr lang="en-CA" dirty="0">
                <a:latin typeface="Palatino Linotype" panose="02040502050505030304" pitchFamily="18" charset="0"/>
              </a:rPr>
            </a:br>
            <a:r>
              <a:rPr lang="en-CA" dirty="0" err="1" smtClean="0">
                <a:latin typeface="Palatino Linotype" panose="02040502050505030304" pitchFamily="18" charset="0"/>
              </a:rPr>
              <a:t>ond</a:t>
            </a:r>
            <a:r>
              <a:rPr lang="en-CA" dirty="0" smtClean="0">
                <a:latin typeface="Palatino Linotype" panose="02040502050505030304" pitchFamily="18" charset="0"/>
              </a:rPr>
              <a:t> </a:t>
            </a:r>
            <a:r>
              <a:rPr lang="en-CA" dirty="0" err="1">
                <a:latin typeface="Palatino Linotype" panose="02040502050505030304" pitchFamily="18" charset="0"/>
              </a:rPr>
              <a:t>þæs</a:t>
            </a:r>
            <a:r>
              <a:rPr lang="en-CA" dirty="0">
                <a:latin typeface="Palatino Linotype" panose="02040502050505030304" pitchFamily="18" charset="0"/>
              </a:rPr>
              <a:t> </a:t>
            </a:r>
            <a:r>
              <a:rPr lang="en-CA" dirty="0" err="1">
                <a:latin typeface="Palatino Linotype" panose="02040502050505030304" pitchFamily="18" charset="0"/>
              </a:rPr>
              <a:t>strangan</a:t>
            </a:r>
            <a:r>
              <a:rPr lang="en-CA" dirty="0">
                <a:latin typeface="Palatino Linotype" panose="02040502050505030304" pitchFamily="18" charset="0"/>
              </a:rPr>
              <a:t> </a:t>
            </a:r>
            <a:r>
              <a:rPr lang="en-CA" dirty="0" err="1">
                <a:latin typeface="Palatino Linotype" panose="02040502050505030304" pitchFamily="18" charset="0"/>
              </a:rPr>
              <a:t>staþol</a:t>
            </a:r>
            <a:r>
              <a:rPr lang="en-CA" dirty="0">
                <a:latin typeface="Palatino Linotype" panose="02040502050505030304" pitchFamily="18" charset="0"/>
              </a:rPr>
              <a:t>.    </a:t>
            </a:r>
            <a:r>
              <a:rPr lang="en-CA" dirty="0" err="1">
                <a:latin typeface="Palatino Linotype" panose="02040502050505030304" pitchFamily="18" charset="0"/>
              </a:rPr>
              <a:t>Stælgiest</a:t>
            </a:r>
            <a:r>
              <a:rPr lang="en-CA" dirty="0">
                <a:latin typeface="Palatino Linotype" panose="02040502050505030304" pitchFamily="18" charset="0"/>
              </a:rPr>
              <a:t> ne </a:t>
            </a:r>
            <a:r>
              <a:rPr lang="en-CA" dirty="0" err="1">
                <a:latin typeface="Palatino Linotype" panose="02040502050505030304" pitchFamily="18" charset="0"/>
              </a:rPr>
              <a:t>wæs</a:t>
            </a:r>
            <a:r>
              <a:rPr lang="en-CA" dirty="0">
                <a:latin typeface="Palatino Linotype" panose="02040502050505030304" pitchFamily="18" charset="0"/>
              </a:rPr>
              <a:t/>
            </a:r>
            <a:br>
              <a:rPr lang="en-CA" dirty="0">
                <a:latin typeface="Palatino Linotype" panose="02040502050505030304" pitchFamily="18" charset="0"/>
              </a:rPr>
            </a:br>
            <a:r>
              <a:rPr lang="en-CA" dirty="0" err="1">
                <a:latin typeface="Palatino Linotype" panose="02040502050505030304" pitchFamily="18" charset="0"/>
              </a:rPr>
              <a:t>wihte</a:t>
            </a:r>
            <a:r>
              <a:rPr lang="en-CA" dirty="0">
                <a:latin typeface="Palatino Linotype" panose="02040502050505030304" pitchFamily="18" charset="0"/>
              </a:rPr>
              <a:t> </a:t>
            </a:r>
            <a:r>
              <a:rPr lang="en-CA" dirty="0" err="1">
                <a:latin typeface="Palatino Linotype" panose="02040502050505030304" pitchFamily="18" charset="0"/>
              </a:rPr>
              <a:t>þy</a:t>
            </a:r>
            <a:r>
              <a:rPr lang="en-CA" dirty="0">
                <a:latin typeface="Palatino Linotype" panose="02040502050505030304" pitchFamily="18" charset="0"/>
              </a:rPr>
              <a:t> </a:t>
            </a:r>
            <a:r>
              <a:rPr lang="en-CA" dirty="0" err="1">
                <a:latin typeface="Palatino Linotype" panose="02040502050505030304" pitchFamily="18" charset="0"/>
              </a:rPr>
              <a:t>gleawra</a:t>
            </a:r>
            <a:r>
              <a:rPr lang="en-CA" dirty="0">
                <a:latin typeface="Palatino Linotype" panose="02040502050505030304" pitchFamily="18" charset="0"/>
              </a:rPr>
              <a:t>,    </a:t>
            </a:r>
            <a:r>
              <a:rPr lang="en-CA" dirty="0" err="1">
                <a:latin typeface="Palatino Linotype" panose="02040502050505030304" pitchFamily="18" charset="0"/>
              </a:rPr>
              <a:t>þe</a:t>
            </a:r>
            <a:r>
              <a:rPr lang="en-CA" dirty="0">
                <a:latin typeface="Palatino Linotype" panose="02040502050505030304" pitchFamily="18" charset="0"/>
              </a:rPr>
              <a:t> he </a:t>
            </a:r>
            <a:r>
              <a:rPr lang="en-CA" dirty="0" err="1">
                <a:latin typeface="Palatino Linotype" panose="02040502050505030304" pitchFamily="18" charset="0"/>
              </a:rPr>
              <a:t>þam</a:t>
            </a:r>
            <a:r>
              <a:rPr lang="en-CA" dirty="0">
                <a:latin typeface="Palatino Linotype" panose="02040502050505030304" pitchFamily="18" charset="0"/>
              </a:rPr>
              <a:t> </a:t>
            </a:r>
            <a:r>
              <a:rPr lang="en-CA" dirty="0" err="1">
                <a:latin typeface="Palatino Linotype" panose="02040502050505030304" pitchFamily="18" charset="0"/>
              </a:rPr>
              <a:t>wordum</a:t>
            </a:r>
            <a:r>
              <a:rPr lang="en-CA" dirty="0">
                <a:latin typeface="Palatino Linotype" panose="02040502050505030304" pitchFamily="18" charset="0"/>
              </a:rPr>
              <a:t> </a:t>
            </a:r>
            <a:r>
              <a:rPr lang="en-CA" dirty="0" err="1">
                <a:latin typeface="Palatino Linotype" panose="02040502050505030304" pitchFamily="18" charset="0"/>
              </a:rPr>
              <a:t>swealg</a:t>
            </a:r>
            <a:r>
              <a:rPr lang="en-CA" dirty="0">
                <a:latin typeface="Palatino Linotype" panose="02040502050505030304" pitchFamily="18" charset="0"/>
              </a:rPr>
              <a:t>.</a:t>
            </a:r>
          </a:p>
          <a:p>
            <a:pPr marL="0" indent="0" fontAlgn="base">
              <a:buNone/>
            </a:pPr>
            <a:r>
              <a:rPr lang="en-CA" dirty="0">
                <a:latin typeface="Palatino Linotype" panose="02040502050505030304" pitchFamily="18" charset="0"/>
              </a:rPr>
              <a:t> </a:t>
            </a:r>
          </a:p>
          <a:p>
            <a:pPr marL="0" indent="0" fontAlgn="base">
              <a:buNone/>
            </a:pPr>
            <a:r>
              <a:rPr lang="en-CA" dirty="0">
                <a:latin typeface="Palatino Linotype" panose="02040502050505030304" pitchFamily="18" charset="0"/>
              </a:rPr>
              <a:t>A moth ate words. That seemed to me</a:t>
            </a:r>
            <a:br>
              <a:rPr lang="en-CA" dirty="0">
                <a:latin typeface="Palatino Linotype" panose="02040502050505030304" pitchFamily="18" charset="0"/>
              </a:rPr>
            </a:br>
            <a:r>
              <a:rPr lang="en-CA" dirty="0">
                <a:latin typeface="Palatino Linotype" panose="02040502050505030304" pitchFamily="18" charset="0"/>
              </a:rPr>
              <a:t>a </a:t>
            </a:r>
            <a:r>
              <a:rPr lang="en-CA" dirty="0" smtClean="0">
                <a:latin typeface="Palatino Linotype" panose="02040502050505030304" pitchFamily="18" charset="0"/>
              </a:rPr>
              <a:t>marvellous happening</a:t>
            </a:r>
            <a:r>
              <a:rPr lang="en-CA" dirty="0">
                <a:latin typeface="Palatino Linotype" panose="02040502050505030304" pitchFamily="18" charset="0"/>
              </a:rPr>
              <a:t>, when I heard about that wonder,</a:t>
            </a:r>
            <a:br>
              <a:rPr lang="en-CA" dirty="0">
                <a:latin typeface="Palatino Linotype" panose="02040502050505030304" pitchFamily="18" charset="0"/>
              </a:rPr>
            </a:br>
            <a:r>
              <a:rPr lang="en-CA" dirty="0">
                <a:latin typeface="Palatino Linotype" panose="02040502050505030304" pitchFamily="18" charset="0"/>
              </a:rPr>
              <a:t>that the </a:t>
            </a:r>
            <a:r>
              <a:rPr lang="en-CA" dirty="0" smtClean="0">
                <a:latin typeface="Palatino Linotype" panose="02040502050505030304" pitchFamily="18" charset="0"/>
              </a:rPr>
              <a:t>worm swallowed up a certain man’s song,</a:t>
            </a:r>
            <a:r>
              <a:rPr lang="en-CA" dirty="0">
                <a:latin typeface="Palatino Linotype" panose="02040502050505030304" pitchFamily="18" charset="0"/>
              </a:rPr>
              <a:t/>
            </a:r>
            <a:br>
              <a:rPr lang="en-CA" dirty="0">
                <a:latin typeface="Palatino Linotype" panose="02040502050505030304" pitchFamily="18" charset="0"/>
              </a:rPr>
            </a:br>
            <a:r>
              <a:rPr lang="en-CA" dirty="0" smtClean="0">
                <a:latin typeface="Palatino Linotype" panose="02040502050505030304" pitchFamily="18" charset="0"/>
              </a:rPr>
              <a:t>the thief in darkness, a </a:t>
            </a:r>
            <a:r>
              <a:rPr lang="en-CA" dirty="0">
                <a:latin typeface="Palatino Linotype" panose="02040502050505030304" pitchFamily="18" charset="0"/>
              </a:rPr>
              <a:t>glory-fast speech</a:t>
            </a:r>
            <a:br>
              <a:rPr lang="en-CA" dirty="0">
                <a:latin typeface="Palatino Linotype" panose="02040502050505030304" pitchFamily="18" charset="0"/>
              </a:rPr>
            </a:br>
            <a:r>
              <a:rPr lang="en-CA" dirty="0" smtClean="0">
                <a:latin typeface="Palatino Linotype" panose="02040502050505030304" pitchFamily="18" charset="0"/>
              </a:rPr>
              <a:t>and </a:t>
            </a:r>
            <a:r>
              <a:rPr lang="en-CA" dirty="0">
                <a:latin typeface="Palatino Linotype" panose="02040502050505030304" pitchFamily="18" charset="0"/>
              </a:rPr>
              <a:t>its strong foundation. The stealing guest was not</a:t>
            </a:r>
            <a:br>
              <a:rPr lang="en-CA" dirty="0">
                <a:latin typeface="Palatino Linotype" panose="02040502050505030304" pitchFamily="18" charset="0"/>
              </a:rPr>
            </a:br>
            <a:r>
              <a:rPr lang="en-CA" dirty="0">
                <a:latin typeface="Palatino Linotype" panose="02040502050505030304" pitchFamily="18" charset="0"/>
              </a:rPr>
              <a:t>at all the </a:t>
            </a:r>
            <a:r>
              <a:rPr lang="en-CA" dirty="0" smtClean="0">
                <a:latin typeface="Palatino Linotype" panose="02040502050505030304" pitchFamily="18" charset="0"/>
              </a:rPr>
              <a:t>wiser, </a:t>
            </a:r>
            <a:r>
              <a:rPr lang="en-CA" dirty="0">
                <a:latin typeface="Palatino Linotype" panose="02040502050505030304" pitchFamily="18" charset="0"/>
              </a:rPr>
              <a:t>for those words </a:t>
            </a:r>
            <a:r>
              <a:rPr lang="en-CA" dirty="0" smtClean="0">
                <a:latin typeface="Palatino Linotype" panose="02040502050505030304" pitchFamily="18" charset="0"/>
              </a:rPr>
              <a:t>he </a:t>
            </a:r>
            <a:r>
              <a:rPr lang="en-CA" dirty="0">
                <a:latin typeface="Palatino Linotype" panose="02040502050505030304" pitchFamily="18" charset="0"/>
              </a:rPr>
              <a:t>swallowed.</a:t>
            </a:r>
          </a:p>
          <a:p>
            <a:pPr marL="0" indent="0">
              <a:buNone/>
            </a:pPr>
            <a:endParaRPr lang="en-CA" dirty="0"/>
          </a:p>
        </p:txBody>
      </p:sp>
    </p:spTree>
    <p:extLst>
      <p:ext uri="{BB962C8B-B14F-4D97-AF65-F5344CB8AC3E}">
        <p14:creationId xmlns:p14="http://schemas.microsoft.com/office/powerpoint/2010/main" val="9415671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30475"/>
            <a:ext cx="10515600" cy="4351338"/>
          </a:xfrm>
        </p:spPr>
        <p:txBody>
          <a:bodyPr>
            <a:normAutofit lnSpcReduction="10000"/>
          </a:bodyPr>
          <a:lstStyle/>
          <a:p>
            <a:pPr marL="0" indent="0">
              <a:buNone/>
            </a:pPr>
            <a:r>
              <a:rPr lang="en-CA" sz="4000" dirty="0">
                <a:latin typeface="Palatino Linotype" panose="02040502050505030304" pitchFamily="18" charset="0"/>
              </a:rPr>
              <a:t>“Documentary heritage reflects the diversity of languages, peoples and cultures. It is the mirror of the world and its memory. But this memory is fragile. Every day, irreplaceable parts of this memory disappear for ever</a:t>
            </a:r>
            <a:r>
              <a:rPr lang="en-CA" sz="4000" dirty="0" smtClean="0">
                <a:latin typeface="Palatino Linotype" panose="02040502050505030304" pitchFamily="18" charset="0"/>
              </a:rPr>
              <a:t>.”</a:t>
            </a:r>
          </a:p>
          <a:p>
            <a:pPr marL="0" indent="0">
              <a:buNone/>
            </a:pPr>
            <a:endParaRPr lang="en-CA" dirty="0"/>
          </a:p>
          <a:p>
            <a:pPr marL="0" indent="0" algn="r">
              <a:buNone/>
            </a:pPr>
            <a:r>
              <a:rPr lang="en-CA" dirty="0">
                <a:latin typeface="Palatino Linotype" panose="02040502050505030304" pitchFamily="18" charset="0"/>
              </a:rPr>
              <a:t>UNESCO Memory of the World Programme, </a:t>
            </a:r>
            <a:endParaRPr lang="en-CA" dirty="0" smtClean="0">
              <a:latin typeface="Palatino Linotype" panose="02040502050505030304" pitchFamily="18" charset="0"/>
            </a:endParaRPr>
          </a:p>
          <a:p>
            <a:pPr marL="0" indent="0" algn="r">
              <a:buNone/>
            </a:pPr>
            <a:r>
              <a:rPr lang="en-CA" dirty="0" smtClean="0">
                <a:latin typeface="Palatino Linotype" panose="02040502050505030304" pitchFamily="18" charset="0"/>
              </a:rPr>
              <a:t>quoted </a:t>
            </a:r>
            <a:r>
              <a:rPr lang="en-CA" dirty="0">
                <a:latin typeface="Palatino Linotype" panose="02040502050505030304" pitchFamily="18" charset="0"/>
              </a:rPr>
              <a:t>by </a:t>
            </a:r>
            <a:r>
              <a:rPr lang="en-CA" dirty="0" smtClean="0">
                <a:latin typeface="Palatino Linotype" panose="02040502050505030304" pitchFamily="18" charset="0"/>
              </a:rPr>
              <a:t>the British Library, Endangered </a:t>
            </a:r>
            <a:r>
              <a:rPr lang="en-CA" dirty="0">
                <a:latin typeface="Palatino Linotype" panose="02040502050505030304" pitchFamily="18" charset="0"/>
              </a:rPr>
              <a:t>Archives Programme</a:t>
            </a:r>
          </a:p>
          <a:p>
            <a:pPr marL="0" indent="0">
              <a:buNone/>
            </a:pPr>
            <a:endParaRPr lang="en-CA" dirty="0">
              <a:latin typeface="Palatino Linotype" panose="02040502050505030304" pitchFamily="18" charset="0"/>
            </a:endParaRPr>
          </a:p>
        </p:txBody>
      </p:sp>
    </p:spTree>
    <p:extLst>
      <p:ext uri="{BB962C8B-B14F-4D97-AF65-F5344CB8AC3E}">
        <p14:creationId xmlns:p14="http://schemas.microsoft.com/office/powerpoint/2010/main" val="6067471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a:blip r:embed="rId2"/>
          <a:stretch>
            <a:fillRect/>
          </a:stretch>
        </p:blipFill>
        <p:spPr>
          <a:xfrm>
            <a:off x="3859731" y="462014"/>
            <a:ext cx="7495657" cy="5273488"/>
          </a:xfrm>
          <a:prstGeom prst="rect">
            <a:avLst/>
          </a:prstGeom>
        </p:spPr>
      </p:pic>
      <p:sp>
        <p:nvSpPr>
          <p:cNvPr id="4" name="Text Placeholder 3"/>
          <p:cNvSpPr>
            <a:spLocks noGrp="1"/>
          </p:cNvSpPr>
          <p:nvPr>
            <p:ph type="body" sz="half" idx="2"/>
          </p:nvPr>
        </p:nvSpPr>
        <p:spPr>
          <a:xfrm>
            <a:off x="839788" y="2057400"/>
            <a:ext cx="2413551" cy="3811588"/>
          </a:xfrm>
        </p:spPr>
        <p:txBody>
          <a:bodyPr/>
          <a:lstStyle/>
          <a:p>
            <a:r>
              <a:rPr lang="en-CA" sz="2000" dirty="0"/>
              <a:t>British Library, Endangered Archives </a:t>
            </a:r>
            <a:r>
              <a:rPr lang="en-CA" sz="2000" dirty="0" smtClean="0"/>
              <a:t>Programme</a:t>
            </a:r>
          </a:p>
          <a:p>
            <a:r>
              <a:rPr lang="en-CA" sz="2000" dirty="0" smtClean="0"/>
              <a:t>http</a:t>
            </a:r>
            <a:r>
              <a:rPr lang="en-CA" sz="2000" dirty="0"/>
              <a:t>://eap.bl.uk/database/map.a4d</a:t>
            </a:r>
          </a:p>
          <a:p>
            <a:endParaRPr lang="en-CA" dirty="0"/>
          </a:p>
        </p:txBody>
      </p:sp>
    </p:spTree>
    <p:extLst>
      <p:ext uri="{BB962C8B-B14F-4D97-AF65-F5344CB8AC3E}">
        <p14:creationId xmlns:p14="http://schemas.microsoft.com/office/powerpoint/2010/main" val="15048997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Resurrections</a:t>
            </a:r>
            <a:endParaRPr lang="en-CA" dirty="0"/>
          </a:p>
        </p:txBody>
      </p:sp>
    </p:spTree>
    <p:extLst>
      <p:ext uri="{BB962C8B-B14F-4D97-AF65-F5344CB8AC3E}">
        <p14:creationId xmlns:p14="http://schemas.microsoft.com/office/powerpoint/2010/main" val="35016766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Hyperspectral or Multispectral Imaging</a:t>
            </a:r>
            <a:endParaRPr lang="en-CA" dirty="0"/>
          </a:p>
        </p:txBody>
      </p:sp>
      <p:sp>
        <p:nvSpPr>
          <p:cNvPr id="3" name="Content Placeholder 2"/>
          <p:cNvSpPr>
            <a:spLocks noGrp="1"/>
          </p:cNvSpPr>
          <p:nvPr>
            <p:ph sz="half" idx="1"/>
          </p:nvPr>
        </p:nvSpPr>
        <p:spPr/>
        <p:txBody>
          <a:bodyPr/>
          <a:lstStyle/>
          <a:p>
            <a:pPr marL="0" indent="0">
              <a:buNone/>
            </a:pPr>
            <a:endParaRPr lang="en-CA" dirty="0"/>
          </a:p>
        </p:txBody>
      </p:sp>
      <p:sp>
        <p:nvSpPr>
          <p:cNvPr id="4" name="Content Placeholder 3"/>
          <p:cNvSpPr>
            <a:spLocks noGrp="1"/>
          </p:cNvSpPr>
          <p:nvPr>
            <p:ph sz="half" idx="2"/>
          </p:nvPr>
        </p:nvSpPr>
        <p:spPr/>
        <p:txBody>
          <a:bodyPr/>
          <a:lstStyle/>
          <a:p>
            <a:endParaRPr lang="en-CA"/>
          </a:p>
        </p:txBody>
      </p:sp>
    </p:spTree>
    <p:extLst>
      <p:ext uri="{BB962C8B-B14F-4D97-AF65-F5344CB8AC3E}">
        <p14:creationId xmlns:p14="http://schemas.microsoft.com/office/powerpoint/2010/main" val="1306446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Hyperspectral or Multispectral Imaging</a:t>
            </a:r>
            <a:endParaRPr lang="en-CA" dirty="0"/>
          </a:p>
        </p:txBody>
      </p:sp>
      <p:pic>
        <p:nvPicPr>
          <p:cNvPr id="5" name="Content Placeholder 4"/>
          <p:cNvPicPr>
            <a:picLocks noGrp="1" noChangeAspect="1"/>
          </p:cNvPicPr>
          <p:nvPr>
            <p:ph sz="half" idx="1"/>
          </p:nvPr>
        </p:nvPicPr>
        <p:blipFill>
          <a:blip r:embed="rId2"/>
          <a:stretch>
            <a:fillRect/>
          </a:stretch>
        </p:blipFill>
        <p:spPr>
          <a:xfrm>
            <a:off x="1452562" y="1929606"/>
            <a:ext cx="3952875" cy="4143375"/>
          </a:xfrm>
          <a:prstGeom prst="rect">
            <a:avLst/>
          </a:prstGeom>
        </p:spPr>
      </p:pic>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875853" y="1929606"/>
            <a:ext cx="4681728" cy="3744468"/>
          </a:xfrm>
        </p:spPr>
      </p:pic>
    </p:spTree>
    <p:extLst>
      <p:ext uri="{BB962C8B-B14F-4D97-AF65-F5344CB8AC3E}">
        <p14:creationId xmlns:p14="http://schemas.microsoft.com/office/powerpoint/2010/main" val="3384329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Hyperspectral or Multispectral Imaging</a:t>
            </a:r>
            <a:endParaRPr lang="en-CA" dirty="0"/>
          </a:p>
        </p:txBody>
      </p:sp>
      <p:sp>
        <p:nvSpPr>
          <p:cNvPr id="5" name="Content Placeholder 4"/>
          <p:cNvSpPr>
            <a:spLocks noGrp="1"/>
          </p:cNvSpPr>
          <p:nvPr>
            <p:ph idx="1"/>
          </p:nvPr>
        </p:nvSpPr>
        <p:spPr/>
        <p:txBody>
          <a:bodyPr/>
          <a:lstStyle/>
          <a:p>
            <a:pPr marL="0" indent="0">
              <a:buNone/>
            </a:pPr>
            <a:r>
              <a:rPr lang="en-CA" dirty="0"/>
              <a:t>“a powerful, noncontact technique with a range of capabilities. The critical component of the advanced spectral imaging is the capability for chemical characterization of materials, providing both access and enhanced non-visible and visible information in registered </a:t>
            </a:r>
            <a:r>
              <a:rPr lang="en-CA" dirty="0" err="1"/>
              <a:t>highresolution</a:t>
            </a:r>
            <a:r>
              <a:rPr lang="en-CA" dirty="0"/>
              <a:t> digital images. This noncontact tool can identify and characterize colorants, inks, and substrates through their specific spectral response, monitor deterioration or changes due to exhibit and other environmental conditions, assess and potentially identify previous treatments that modify chemical and spectral responses of cultural </a:t>
            </a:r>
            <a:r>
              <a:rPr lang="en-CA" dirty="0" smtClean="0"/>
              <a:t>heritage materials…” (Fenella G. France et al)</a:t>
            </a:r>
            <a:endParaRPr lang="en-CA" dirty="0"/>
          </a:p>
        </p:txBody>
      </p:sp>
    </p:spTree>
    <p:extLst>
      <p:ext uri="{BB962C8B-B14F-4D97-AF65-F5344CB8AC3E}">
        <p14:creationId xmlns:p14="http://schemas.microsoft.com/office/powerpoint/2010/main" val="2951137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Archimedes Codex</a:t>
            </a:r>
            <a:endParaRPr lang="en-CA" dirty="0"/>
          </a:p>
        </p:txBody>
      </p:sp>
      <p:sp>
        <p:nvSpPr>
          <p:cNvPr id="4" name="Text Placeholder 3"/>
          <p:cNvSpPr>
            <a:spLocks noGrp="1"/>
          </p:cNvSpPr>
          <p:nvPr>
            <p:ph type="body" sz="half" idx="2"/>
          </p:nvPr>
        </p:nvSpPr>
        <p:spPr/>
        <p:txBody>
          <a:bodyPr/>
          <a:lstStyle/>
          <a:p>
            <a:r>
              <a:rPr lang="en-CA" dirty="0">
                <a:hlinkClick r:id="rId2"/>
              </a:rPr>
              <a:t>https://</a:t>
            </a:r>
            <a:r>
              <a:rPr lang="en-CA" dirty="0" smtClean="0">
                <a:hlinkClick r:id="rId2"/>
              </a:rPr>
              <a:t>www.ted.com/talks/william_noel_revealing_the_lost_codex_of_archimedes</a:t>
            </a:r>
            <a:endParaRPr lang="en-CA" dirty="0" smtClean="0"/>
          </a:p>
          <a:p>
            <a:endParaRPr lang="en-CA" dirty="0"/>
          </a:p>
          <a:p>
            <a:r>
              <a:rPr lang="en-CA" dirty="0">
                <a:hlinkClick r:id="rId3"/>
              </a:rPr>
              <a:t>http://archimedespalimpsest.net/Data</a:t>
            </a:r>
            <a:r>
              <a:rPr lang="en-CA" dirty="0" smtClean="0">
                <a:hlinkClick r:id="rId3"/>
              </a:rPr>
              <a:t>/</a:t>
            </a:r>
            <a:endParaRPr lang="en-CA" dirty="0" smtClean="0"/>
          </a:p>
          <a:p>
            <a:endParaRPr lang="en-CA" dirty="0"/>
          </a:p>
        </p:txBody>
      </p:sp>
      <p:pic>
        <p:nvPicPr>
          <p:cNvPr id="1026" name="Picture 2" descr="The Archimedes Palimpsest"/>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316538" y="1528762"/>
            <a:ext cx="5905500"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798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Declaration of Independence (draft)</a:t>
            </a:r>
            <a:endParaRPr lang="en-CA" dirty="0"/>
          </a:p>
        </p:txBody>
      </p:sp>
      <p:pic>
        <p:nvPicPr>
          <p:cNvPr id="5" name="Content Placeholder 4"/>
          <p:cNvPicPr>
            <a:picLocks noGrp="1" noChangeAspect="1"/>
          </p:cNvPicPr>
          <p:nvPr>
            <p:ph idx="1"/>
          </p:nvPr>
        </p:nvPicPr>
        <p:blipFill>
          <a:blip r:embed="rId2"/>
          <a:stretch>
            <a:fillRect/>
          </a:stretch>
        </p:blipFill>
        <p:spPr>
          <a:xfrm>
            <a:off x="4191000" y="2667794"/>
            <a:ext cx="3810000" cy="2667000"/>
          </a:xfrm>
          <a:prstGeom prst="rect">
            <a:avLst/>
          </a:prstGeom>
        </p:spPr>
      </p:pic>
    </p:spTree>
    <p:extLst>
      <p:ext uri="{BB962C8B-B14F-4D97-AF65-F5344CB8AC3E}">
        <p14:creationId xmlns:p14="http://schemas.microsoft.com/office/powerpoint/2010/main" val="3868185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09550" y="-838200"/>
            <a:ext cx="11772900" cy="8534400"/>
          </a:xfrm>
          <a:prstGeom prst="rect">
            <a:avLst/>
          </a:prstGeom>
        </p:spPr>
      </p:pic>
    </p:spTree>
    <p:extLst>
      <p:ext uri="{BB962C8B-B14F-4D97-AF65-F5344CB8AC3E}">
        <p14:creationId xmlns:p14="http://schemas.microsoft.com/office/powerpoint/2010/main" val="19019447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Risks to Digital Archives</a:t>
            </a:r>
            <a:endParaRPr lang="en-CA" dirty="0"/>
          </a:p>
        </p:txBody>
      </p:sp>
      <p:sp>
        <p:nvSpPr>
          <p:cNvPr id="3" name="Content Placeholder 2"/>
          <p:cNvSpPr>
            <a:spLocks noGrp="1"/>
          </p:cNvSpPr>
          <p:nvPr>
            <p:ph idx="1"/>
          </p:nvPr>
        </p:nvSpPr>
        <p:spPr/>
        <p:txBody>
          <a:bodyPr/>
          <a:lstStyle/>
          <a:p>
            <a:endParaRPr lang="en-CA"/>
          </a:p>
        </p:txBody>
      </p:sp>
    </p:spTree>
    <p:extLst>
      <p:ext uri="{BB962C8B-B14F-4D97-AF65-F5344CB8AC3E}">
        <p14:creationId xmlns:p14="http://schemas.microsoft.com/office/powerpoint/2010/main" val="642199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9" y="457200"/>
            <a:ext cx="3531044" cy="1600200"/>
          </a:xfrm>
        </p:spPr>
        <p:txBody>
          <a:bodyPr/>
          <a:lstStyle/>
          <a:p>
            <a:r>
              <a:rPr lang="en-CA" dirty="0" smtClean="0"/>
              <a:t>Bookworm Damage</a:t>
            </a:r>
            <a:endParaRPr lang="en-CA" dirty="0"/>
          </a:p>
        </p:txBody>
      </p:sp>
      <p:sp>
        <p:nvSpPr>
          <p:cNvPr id="6" name="Text Placeholder 5"/>
          <p:cNvSpPr>
            <a:spLocks noGrp="1"/>
          </p:cNvSpPr>
          <p:nvPr>
            <p:ph type="body" sz="half" idx="2"/>
          </p:nvPr>
        </p:nvSpPr>
        <p:spPr>
          <a:xfrm>
            <a:off x="839789" y="2057400"/>
            <a:ext cx="3046412" cy="3811588"/>
          </a:xfrm>
        </p:spPr>
        <p:txBody>
          <a:bodyPr>
            <a:normAutofit/>
          </a:bodyPr>
          <a:lstStyle/>
          <a:p>
            <a:r>
              <a:rPr lang="en-CA" sz="1800" dirty="0" smtClean="0"/>
              <a:t>Eric </a:t>
            </a:r>
            <a:r>
              <a:rPr lang="en-CA" sz="1800" dirty="0" err="1" smtClean="0"/>
              <a:t>Kwakkel</a:t>
            </a:r>
            <a:r>
              <a:rPr lang="en-CA" sz="1800" dirty="0" smtClean="0"/>
              <a:t>, “</a:t>
            </a:r>
            <a:r>
              <a:rPr lang="en-CA" sz="1800" dirty="0" smtClean="0">
                <a:hlinkClick r:id="rId3"/>
              </a:rPr>
              <a:t>Killer bookworm holes</a:t>
            </a:r>
            <a:r>
              <a:rPr lang="en-CA" sz="1800" dirty="0" smtClean="0"/>
              <a:t>”; Image:  15th-century manuscript in Dubrovnik archives, photographed by Emir O </a:t>
            </a:r>
            <a:r>
              <a:rPr lang="en-CA" sz="1800" dirty="0" err="1" smtClean="0"/>
              <a:t>Filipovic</a:t>
            </a:r>
            <a:r>
              <a:rPr lang="en-CA" sz="1800" dirty="0" smtClean="0"/>
              <a:t> (@</a:t>
            </a:r>
            <a:r>
              <a:rPr lang="en-CA" sz="1800" dirty="0" err="1" smtClean="0"/>
              <a:t>EmirOFilipovic</a:t>
            </a:r>
            <a:r>
              <a:rPr lang="en-CA" sz="1800" dirty="0" smtClean="0"/>
              <a:t>).</a:t>
            </a:r>
            <a:endParaRPr lang="en-CA" sz="1800" dirty="0"/>
          </a:p>
        </p:txBody>
      </p:sp>
      <p:pic>
        <p:nvPicPr>
          <p:cNvPr id="1026" name="Picture 2" descr="Killer bookworm&#10;Holes like these are frequently encountered in medieval books. They are made by hungry worms that ate through the page. Yes, bookworms really exist - and judging from the size of the hole, this must have been a killer worm. They..."/>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773887" y="923271"/>
            <a:ext cx="6851904" cy="5138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6358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Risks to Digital Archives</a:t>
            </a:r>
            <a:endParaRPr lang="en-CA" dirty="0"/>
          </a:p>
        </p:txBody>
      </p:sp>
      <p:pic>
        <p:nvPicPr>
          <p:cNvPr id="1026" name="Picture 2" descr="https://upload.wikimedia.org/wikipedia/commons/3/3b/Windows_9X_BSOD.png"/>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r="9460"/>
          <a:stretch/>
        </p:blipFill>
        <p:spPr bwMode="auto">
          <a:xfrm>
            <a:off x="6281382" y="1690688"/>
            <a:ext cx="4691418" cy="3238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72200" y="5064125"/>
            <a:ext cx="5181600" cy="923330"/>
          </a:xfrm>
          <a:prstGeom prst="rect">
            <a:avLst/>
          </a:prstGeom>
          <a:noFill/>
        </p:spPr>
        <p:txBody>
          <a:bodyPr wrap="square" rtlCol="0">
            <a:spAutoFit/>
          </a:bodyPr>
          <a:lstStyle/>
          <a:p>
            <a:r>
              <a:rPr lang="en-CA" dirty="0" smtClean="0"/>
              <a:t>Image:  Windows Blue Screen of Death (Wikipedia, original uploader:  </a:t>
            </a:r>
            <a:r>
              <a:rPr lang="en-CA" dirty="0" err="1" smtClean="0"/>
              <a:t>Akhristov</a:t>
            </a:r>
            <a:r>
              <a:rPr lang="en-CA" dirty="0" smtClean="0"/>
              <a:t> </a:t>
            </a:r>
            <a:r>
              <a:rPr lang="en-CA" dirty="0"/>
              <a:t>at English </a:t>
            </a:r>
            <a:r>
              <a:rPr lang="en-CA" dirty="0" smtClean="0"/>
              <a:t>Wikipedia.  Public Domain.)</a:t>
            </a:r>
            <a:endParaRPr lang="en-CA" dirty="0"/>
          </a:p>
        </p:txBody>
      </p:sp>
      <p:pic>
        <p:nvPicPr>
          <p:cNvPr id="8" name="Picture 2" descr="Killer bookworm&#10;Holes like these are frequently encountered in medieval books. They are made by hungry worms that ate through the page. Yes, bookworms really exist - and judging from the size of the hole, this must have been a killer worm. They..."/>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963304" y="1649460"/>
            <a:ext cx="4372970" cy="32797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14400" y="5064125"/>
            <a:ext cx="5181600" cy="1200329"/>
          </a:xfrm>
          <a:prstGeom prst="rect">
            <a:avLst/>
          </a:prstGeom>
          <a:noFill/>
        </p:spPr>
        <p:txBody>
          <a:bodyPr wrap="square" rtlCol="0">
            <a:spAutoFit/>
          </a:bodyPr>
          <a:lstStyle/>
          <a:p>
            <a:r>
              <a:rPr lang="en-CA" dirty="0" smtClean="0"/>
              <a:t>Image</a:t>
            </a:r>
            <a:r>
              <a:rPr lang="en-CA" dirty="0"/>
              <a:t>:  15th-century manuscript in Dubrovnik archives, photographed by Emir O </a:t>
            </a:r>
            <a:r>
              <a:rPr lang="en-CA" dirty="0" err="1"/>
              <a:t>Filipovic</a:t>
            </a:r>
            <a:r>
              <a:rPr lang="en-CA" dirty="0"/>
              <a:t> (@</a:t>
            </a:r>
            <a:r>
              <a:rPr lang="en-CA" dirty="0" err="1"/>
              <a:t>EmirOFilipovic</a:t>
            </a:r>
            <a:r>
              <a:rPr lang="en-CA" dirty="0"/>
              <a:t>).</a:t>
            </a:r>
          </a:p>
          <a:p>
            <a:endParaRPr lang="en-CA" dirty="0"/>
          </a:p>
        </p:txBody>
      </p:sp>
    </p:spTree>
    <p:extLst>
      <p:ext uri="{BB962C8B-B14F-4D97-AF65-F5344CB8AC3E}">
        <p14:creationId xmlns:p14="http://schemas.microsoft.com/office/powerpoint/2010/main" val="5140670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Doomsday Book</a:t>
            </a:r>
            <a:endParaRPr lang="en-CA" dirty="0"/>
          </a:p>
        </p:txBody>
      </p:sp>
      <p:sp>
        <p:nvSpPr>
          <p:cNvPr id="6" name="Text Placeholder 5"/>
          <p:cNvSpPr>
            <a:spLocks noGrp="1"/>
          </p:cNvSpPr>
          <p:nvPr>
            <p:ph type="body" idx="1"/>
          </p:nvPr>
        </p:nvSpPr>
        <p:spPr>
          <a:xfrm>
            <a:off x="824442" y="5559100"/>
            <a:ext cx="5157787" cy="823912"/>
          </a:xfrm>
        </p:spPr>
        <p:txBody>
          <a:bodyPr/>
          <a:lstStyle/>
          <a:p>
            <a:r>
              <a:rPr lang="en-CA" dirty="0" smtClean="0"/>
              <a:t>1086</a:t>
            </a:r>
            <a:endParaRPr lang="en-CA" dirty="0"/>
          </a:p>
        </p:txBody>
      </p:sp>
      <p:pic>
        <p:nvPicPr>
          <p:cNvPr id="9218" name="Picture 2" descr="http://www.nationalarchives.gov.uk/domesday/images/fig01-Domesday-Book.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1015053" y="2130028"/>
            <a:ext cx="4476750" cy="2143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p:cNvSpPr>
            <a:spLocks noGrp="1"/>
          </p:cNvSpPr>
          <p:nvPr>
            <p:ph type="body" sz="quarter" idx="3"/>
          </p:nvPr>
        </p:nvSpPr>
        <p:spPr>
          <a:xfrm>
            <a:off x="6710094" y="5572174"/>
            <a:ext cx="5183188" cy="823912"/>
          </a:xfrm>
        </p:spPr>
        <p:txBody>
          <a:bodyPr/>
          <a:lstStyle/>
          <a:p>
            <a:r>
              <a:rPr lang="en-CA" dirty="0" smtClean="0"/>
              <a:t>1986</a:t>
            </a:r>
            <a:endParaRPr lang="en-CA" dirty="0"/>
          </a:p>
        </p:txBody>
      </p:sp>
      <p:pic>
        <p:nvPicPr>
          <p:cNvPr id="9220" name="Picture 4" descr="Computer in Use on Project"/>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tretch>
            <a:fillRect/>
          </a:stretch>
        </p:blipFill>
        <p:spPr bwMode="auto">
          <a:xfrm>
            <a:off x="6442604" y="1501631"/>
            <a:ext cx="4912784" cy="3684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2835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4396" y="1641513"/>
            <a:ext cx="9628742" cy="3536415"/>
          </a:xfrm>
        </p:spPr>
        <p:txBody>
          <a:bodyPr>
            <a:normAutofit/>
          </a:bodyPr>
          <a:lstStyle/>
          <a:p>
            <a:pPr marL="0" indent="0" fontAlgn="t">
              <a:buNone/>
            </a:pPr>
            <a:r>
              <a:rPr lang="en-CA" dirty="0" smtClean="0"/>
              <a:t>The BBC Domesday Project was stored on adapted laser discs.  Reading these discs required a state-of-the-art microcomputer, the Acorn BBC Master, customized with a </a:t>
            </a:r>
            <a:r>
              <a:rPr lang="en-CA" dirty="0"/>
              <a:t>specially produced laserdisc </a:t>
            </a:r>
            <a:r>
              <a:rPr lang="en-CA" dirty="0" smtClean="0"/>
              <a:t>player.</a:t>
            </a:r>
            <a:r>
              <a:rPr lang="en-CA" dirty="0"/>
              <a:t/>
            </a:r>
            <a:br>
              <a:rPr lang="en-CA" dirty="0"/>
            </a:br>
            <a:endParaRPr lang="en-CA" dirty="0"/>
          </a:p>
        </p:txBody>
      </p:sp>
    </p:spTree>
    <p:extLst>
      <p:ext uri="{BB962C8B-B14F-4D97-AF65-F5344CB8AC3E}">
        <p14:creationId xmlns:p14="http://schemas.microsoft.com/office/powerpoint/2010/main" val="21662212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upload.wikimedia.org/wikipedia/commons/b/b7/VCF_2010_Domesday_tray_open.jpg"/>
          <p:cNvPicPr>
            <a:picLocks noChangeAspect="1" noChangeArrowheads="1"/>
          </p:cNvPicPr>
          <p:nvPr/>
        </p:nvPicPr>
        <p:blipFill rotWithShape="1">
          <a:blip r:embed="rId3">
            <a:extLst>
              <a:ext uri="{28A0092B-C50C-407E-A947-70E740481C1C}">
                <a14:useLocalDpi xmlns:a14="http://schemas.microsoft.com/office/drawing/2010/main" val="0"/>
              </a:ext>
            </a:extLst>
          </a:blip>
          <a:srcRect t="3442" b="10326"/>
          <a:stretch/>
        </p:blipFill>
        <p:spPr bwMode="auto">
          <a:xfrm>
            <a:off x="2445744" y="165251"/>
            <a:ext cx="9440347" cy="60907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18641" y="374573"/>
            <a:ext cx="1762699" cy="2862322"/>
          </a:xfrm>
          <a:prstGeom prst="rect">
            <a:avLst/>
          </a:prstGeom>
          <a:noFill/>
        </p:spPr>
        <p:txBody>
          <a:bodyPr wrap="square" rtlCol="0">
            <a:spAutoFit/>
          </a:bodyPr>
          <a:lstStyle/>
          <a:p>
            <a:r>
              <a:rPr lang="en-CA" dirty="0"/>
              <a:t>(Photo:  A Domesday system at the Vintage Computer Festival 2010, Bletchley, UK.  Photo by </a:t>
            </a:r>
            <a:r>
              <a:rPr lang="en-CA" dirty="0" err="1" smtClean="0"/>
              <a:t>Regregex</a:t>
            </a:r>
            <a:r>
              <a:rPr lang="en-CA" dirty="0"/>
              <a:t>, Wikipedia.)</a:t>
            </a:r>
          </a:p>
        </p:txBody>
      </p:sp>
    </p:spTree>
    <p:extLst>
      <p:ext uri="{BB962C8B-B14F-4D97-AF65-F5344CB8AC3E}">
        <p14:creationId xmlns:p14="http://schemas.microsoft.com/office/powerpoint/2010/main" val="32357411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39800"/>
          </a:xfrm>
        </p:spPr>
        <p:txBody>
          <a:bodyPr>
            <a:normAutofit fontScale="90000"/>
          </a:bodyPr>
          <a:lstStyle/>
          <a:p>
            <a:pPr algn="ctr"/>
            <a:r>
              <a:rPr lang="en-US" dirty="0" smtClean="0"/>
              <a:t>The Internet Archive:  Political Data Destruction</a:t>
            </a:r>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13759" y="1266825"/>
            <a:ext cx="7330259" cy="4910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15652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Internet Archive:  Public Engagement</a:t>
            </a: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2876" y="1885950"/>
            <a:ext cx="3895502" cy="4065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876425"/>
            <a:ext cx="3856832" cy="4411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31367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200" dirty="0" smtClean="0"/>
              <a:t>Marginalized Communities: Archival Absence</a:t>
            </a:r>
            <a:endParaRPr lang="en-CA" sz="3200" dirty="0"/>
          </a:p>
        </p:txBody>
      </p:sp>
      <p:pic>
        <p:nvPicPr>
          <p:cNvPr id="4" name="Content Placeholder 3"/>
          <p:cNvPicPr>
            <a:picLocks noGrp="1" noChangeAspect="1"/>
          </p:cNvPicPr>
          <p:nvPr>
            <p:ph idx="1"/>
          </p:nvPr>
        </p:nvPicPr>
        <p:blipFill>
          <a:blip r:embed="rId2"/>
          <a:stretch>
            <a:fillRect/>
          </a:stretch>
        </p:blipFill>
        <p:spPr>
          <a:xfrm>
            <a:off x="961938" y="2364059"/>
            <a:ext cx="10069174" cy="2592523"/>
          </a:xfrm>
          <a:prstGeom prst="rect">
            <a:avLst/>
          </a:prstGeom>
        </p:spPr>
      </p:pic>
    </p:spTree>
    <p:extLst>
      <p:ext uri="{BB962C8B-B14F-4D97-AF65-F5344CB8AC3E}">
        <p14:creationId xmlns:p14="http://schemas.microsoft.com/office/powerpoint/2010/main" val="25886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3974"/>
            <a:ext cx="10515600" cy="1325563"/>
          </a:xfrm>
        </p:spPr>
        <p:txBody>
          <a:bodyPr>
            <a:normAutofit/>
          </a:bodyPr>
          <a:lstStyle/>
          <a:p>
            <a:r>
              <a:rPr lang="en-CA" sz="3600" dirty="0" smtClean="0"/>
              <a:t>Marginalized Communities:  Archival Misrepresentation</a:t>
            </a:r>
            <a:endParaRPr lang="en-CA" sz="3600" dirty="0"/>
          </a:p>
        </p:txBody>
      </p:sp>
      <p:pic>
        <p:nvPicPr>
          <p:cNvPr id="4" name="Content Placeholder 3"/>
          <p:cNvPicPr>
            <a:picLocks noGrp="1" noChangeAspect="1"/>
          </p:cNvPicPr>
          <p:nvPr>
            <p:ph idx="1"/>
          </p:nvPr>
        </p:nvPicPr>
        <p:blipFill rotWithShape="1">
          <a:blip r:embed="rId2"/>
          <a:srcRect r="16686" b="48421"/>
          <a:stretch/>
        </p:blipFill>
        <p:spPr>
          <a:xfrm>
            <a:off x="2326539" y="1347303"/>
            <a:ext cx="6070329" cy="1159890"/>
          </a:xfrm>
          <a:prstGeom prst="rect">
            <a:avLst/>
          </a:prstGeom>
        </p:spPr>
      </p:pic>
      <p:pic>
        <p:nvPicPr>
          <p:cNvPr id="5" name="Picture 4"/>
          <p:cNvPicPr>
            <a:picLocks noChangeAspect="1"/>
          </p:cNvPicPr>
          <p:nvPr/>
        </p:nvPicPr>
        <p:blipFill>
          <a:blip r:embed="rId3"/>
          <a:stretch>
            <a:fillRect/>
          </a:stretch>
        </p:blipFill>
        <p:spPr>
          <a:xfrm>
            <a:off x="180278" y="5553423"/>
            <a:ext cx="7467600" cy="1095375"/>
          </a:xfrm>
          <a:prstGeom prst="rect">
            <a:avLst/>
          </a:prstGeom>
        </p:spPr>
      </p:pic>
      <p:pic>
        <p:nvPicPr>
          <p:cNvPr id="6" name="Picture 5"/>
          <p:cNvPicPr>
            <a:picLocks noChangeAspect="1"/>
          </p:cNvPicPr>
          <p:nvPr/>
        </p:nvPicPr>
        <p:blipFill rotWithShape="1">
          <a:blip r:embed="rId4"/>
          <a:srcRect t="2802" b="1"/>
          <a:stretch/>
        </p:blipFill>
        <p:spPr>
          <a:xfrm>
            <a:off x="377748" y="2553629"/>
            <a:ext cx="7448550" cy="1610914"/>
          </a:xfrm>
          <a:prstGeom prst="rect">
            <a:avLst/>
          </a:prstGeom>
        </p:spPr>
      </p:pic>
      <p:pic>
        <p:nvPicPr>
          <p:cNvPr id="7" name="Picture 6"/>
          <p:cNvPicPr>
            <a:picLocks noChangeAspect="1"/>
          </p:cNvPicPr>
          <p:nvPr/>
        </p:nvPicPr>
        <p:blipFill rotWithShape="1">
          <a:blip r:embed="rId5"/>
          <a:srcRect t="6851" r="11756" b="38944"/>
          <a:stretch/>
        </p:blipFill>
        <p:spPr>
          <a:xfrm>
            <a:off x="4039703" y="4003288"/>
            <a:ext cx="7573189" cy="1394018"/>
          </a:xfrm>
          <a:prstGeom prst="rect">
            <a:avLst/>
          </a:prstGeom>
        </p:spPr>
      </p:pic>
    </p:spTree>
    <p:extLst>
      <p:ext uri="{BB962C8B-B14F-4D97-AF65-F5344CB8AC3E}">
        <p14:creationId xmlns:p14="http://schemas.microsoft.com/office/powerpoint/2010/main" val="9321303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Marginalized Communities:  </a:t>
            </a:r>
            <a:br>
              <a:rPr lang="en-CA" dirty="0" smtClean="0"/>
            </a:br>
            <a:r>
              <a:rPr lang="en-CA" dirty="0" smtClean="0"/>
              <a:t>Imagined Archives, Possible Communities</a:t>
            </a:r>
            <a:endParaRPr lang="en-CA" dirty="0"/>
          </a:p>
        </p:txBody>
      </p:sp>
      <p:sp>
        <p:nvSpPr>
          <p:cNvPr id="3" name="Content Placeholder 2"/>
          <p:cNvSpPr>
            <a:spLocks noGrp="1"/>
          </p:cNvSpPr>
          <p:nvPr>
            <p:ph idx="1"/>
          </p:nvPr>
        </p:nvSpPr>
        <p:spPr/>
        <p:txBody>
          <a:bodyPr/>
          <a:lstStyle/>
          <a:p>
            <a:pPr marL="0" indent="0">
              <a:buNone/>
            </a:pPr>
            <a:r>
              <a:rPr lang="en-CA" dirty="0"/>
              <a:t>“We also need to enable the independent production, by our varied and often marginalized constituencies, of community-driven, future-oriented </a:t>
            </a:r>
            <a:r>
              <a:rPr lang="en-CA" i="1" dirty="0">
                <a:hlinkClick r:id="rId2"/>
              </a:rPr>
              <a:t>speculative</a:t>
            </a:r>
            <a:r>
              <a:rPr lang="en-CA" dirty="0">
                <a:hlinkClick r:id="rId2"/>
              </a:rPr>
              <a:t> </a:t>
            </a:r>
            <a:r>
              <a:rPr lang="en-CA" i="1" dirty="0">
                <a:hlinkClick r:id="rId2"/>
              </a:rPr>
              <a:t>collections</a:t>
            </a:r>
            <a:r>
              <a:rPr lang="en-CA" dirty="0"/>
              <a:t>. This means visions for change and social uplift that originate in archival material, yes, but also the introduction of novel ontologies and epistemologies </a:t>
            </a:r>
            <a:r>
              <a:rPr lang="en-CA" i="1" dirty="0"/>
              <a:t>for</a:t>
            </a:r>
            <a:r>
              <a:rPr lang="en-CA" dirty="0"/>
              <a:t> those libraries and archives: inventive assemblages, recovered cultural structures, and new knowledge representation. Can—</a:t>
            </a:r>
            <a:r>
              <a:rPr lang="en-CA" dirty="0">
                <a:hlinkClick r:id="rId3"/>
              </a:rPr>
              <a:t>for instance</a:t>
            </a:r>
            <a:r>
              <a:rPr lang="en-CA" dirty="0"/>
              <a:t>—digital knowledge infrastructures challenge Western, progressive notions of time as a forward-moving arrow and a regularly-ticking clock</a:t>
            </a:r>
            <a:r>
              <a:rPr lang="en-CA" dirty="0" smtClean="0"/>
              <a:t>?” (Bethany </a:t>
            </a:r>
            <a:r>
              <a:rPr lang="en-CA" dirty="0" err="1" smtClean="0"/>
              <a:t>Nowviskie</a:t>
            </a:r>
            <a:r>
              <a:rPr lang="en-CA" dirty="0" smtClean="0"/>
              <a:t>, “</a:t>
            </a:r>
            <a:r>
              <a:rPr lang="en-CA" dirty="0"/>
              <a:t>5 spectra for speculative knowledge </a:t>
            </a:r>
            <a:r>
              <a:rPr lang="en-CA" dirty="0" smtClean="0"/>
              <a:t>design”).</a:t>
            </a:r>
            <a:endParaRPr lang="en-CA" dirty="0"/>
          </a:p>
          <a:p>
            <a:pPr marL="0" indent="0">
              <a:buNone/>
            </a:pPr>
            <a:endParaRPr lang="en-CA" dirty="0"/>
          </a:p>
        </p:txBody>
      </p:sp>
    </p:spTree>
    <p:extLst>
      <p:ext uri="{BB962C8B-B14F-4D97-AF65-F5344CB8AC3E}">
        <p14:creationId xmlns:p14="http://schemas.microsoft.com/office/powerpoint/2010/main" val="3511250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220" y="197857"/>
            <a:ext cx="10515600" cy="1325563"/>
          </a:xfrm>
        </p:spPr>
        <p:txBody>
          <a:bodyPr/>
          <a:lstStyle/>
          <a:p>
            <a:r>
              <a:rPr lang="en-CA" dirty="0" smtClean="0"/>
              <a:t>Death in the Archives:  The Anthropocene</a:t>
            </a:r>
            <a:endParaRPr lang="en-CA" dirty="0"/>
          </a:p>
        </p:txBody>
      </p:sp>
      <p:sp>
        <p:nvSpPr>
          <p:cNvPr id="4" name="Content Placeholder 2"/>
          <p:cNvSpPr>
            <a:spLocks noGrp="1"/>
          </p:cNvSpPr>
          <p:nvPr>
            <p:ph idx="1"/>
          </p:nvPr>
        </p:nvSpPr>
        <p:spPr>
          <a:xfrm>
            <a:off x="1260088" y="1268064"/>
            <a:ext cx="9255514" cy="4351338"/>
          </a:xfrm>
        </p:spPr>
        <p:txBody>
          <a:bodyPr>
            <a:noAutofit/>
          </a:bodyPr>
          <a:lstStyle/>
          <a:p>
            <a:pPr marL="0" indent="0">
              <a:buNone/>
            </a:pPr>
            <a:r>
              <a:rPr lang="en-CA" sz="1700" dirty="0"/>
              <a:t>A wise man must recognize how ghastly it will be when all the wealth in this world stands waste—as even now throughout this middle-earth walls are standing, wind-blown, rime-covered, the ramparts storm-beaten.  The wine-halls are crumbling, the rulers are lying dead, deprived of pleasure, the whole proud company has fallen near the </a:t>
            </a:r>
            <a:r>
              <a:rPr lang="en-CA" sz="1700" dirty="0" smtClean="0"/>
              <a:t>wall […].  </a:t>
            </a:r>
            <a:r>
              <a:rPr lang="en-CA" sz="1700" dirty="0"/>
              <a:t>Thus the Creator of men laid waste this earthly abode until, bereft of the sounds of the citizens’ revelry, the ancient work of giants stood desolate.  He who has wisely reflected upon this foundation, and deeply contemplates this dark life, wise at heart, often recalls a multitude of wars, and utters these words:  “Where has the horse gone? Where has the man gone?  Where has the giver of treasure gone?  Where has the place of feasting gone?  Where are the pleasures of the hall?  Alas, the gleaming cup; alas, the armoured warrior; alas, the prince’s majesty!  Truly, that time has passed away, has grown dark under the helm of night, as though it had never been.  Now there stands, among the traces of that dear company, a wondrously high wall, decorated with serpentine patterns.  The might of ash spears has snatched away the men, the weapon eager for slaughter, mighty fate.  And storms beat on the heaps of stones, a falling snowstorm fetters the earth, winter’s lament; then darkness comes, the shadow of night, sends from the north fierce hailstorms to the terror of men.  The whole kingdom of earth is full of </a:t>
            </a:r>
            <a:r>
              <a:rPr lang="en-CA" sz="1700" dirty="0" smtClean="0"/>
              <a:t>sorrow; fate </a:t>
            </a:r>
            <a:r>
              <a:rPr lang="en-CA" sz="1700" dirty="0"/>
              <a:t>turns the world under the heavens.  Here wealth is </a:t>
            </a:r>
            <a:r>
              <a:rPr lang="en-CA" sz="1700" dirty="0" smtClean="0"/>
              <a:t>fleeting; </a:t>
            </a:r>
            <a:r>
              <a:rPr lang="en-CA" sz="1700" dirty="0"/>
              <a:t>here a friend is </a:t>
            </a:r>
            <a:r>
              <a:rPr lang="en-CA" sz="1700" dirty="0" smtClean="0"/>
              <a:t>fleeting; </a:t>
            </a:r>
            <a:r>
              <a:rPr lang="en-CA" sz="1700" dirty="0"/>
              <a:t>here man is </a:t>
            </a:r>
            <a:r>
              <a:rPr lang="en-CA" sz="1700" dirty="0" smtClean="0"/>
              <a:t>fleeting; </a:t>
            </a:r>
            <a:r>
              <a:rPr lang="en-CA" sz="1700" dirty="0"/>
              <a:t>here kinsmen are </a:t>
            </a:r>
            <a:r>
              <a:rPr lang="en-CA" sz="1700" dirty="0" smtClean="0"/>
              <a:t>fleeting; </a:t>
            </a:r>
            <a:r>
              <a:rPr lang="en-CA" sz="1700" dirty="0"/>
              <a:t>all this foundation of earth grows desolate</a:t>
            </a:r>
            <a:r>
              <a:rPr lang="en-CA" sz="1700" dirty="0" smtClean="0"/>
              <a:t>.”</a:t>
            </a:r>
            <a:r>
              <a:rPr lang="en-CA" sz="1700" dirty="0"/>
              <a:t> </a:t>
            </a:r>
            <a:r>
              <a:rPr lang="en-CA" sz="1700" dirty="0" smtClean="0"/>
              <a:t>(</a:t>
            </a:r>
            <a:r>
              <a:rPr lang="en-CA" sz="1700" i="1" dirty="0" smtClean="0"/>
              <a:t>The Wanderer</a:t>
            </a:r>
            <a:r>
              <a:rPr lang="en-CA" sz="1700" dirty="0" smtClean="0"/>
              <a:t>, transl. S.A.J. Bradley, with my silent emendations)</a:t>
            </a:r>
            <a:endParaRPr lang="en-CA" sz="1700" dirty="0"/>
          </a:p>
        </p:txBody>
      </p:sp>
    </p:spTree>
    <p:extLst>
      <p:ext uri="{BB962C8B-B14F-4D97-AF65-F5344CB8AC3E}">
        <p14:creationId xmlns:p14="http://schemas.microsoft.com/office/powerpoint/2010/main" val="1774256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641159" y="1111216"/>
            <a:ext cx="10903710" cy="4238707"/>
          </a:xfrm>
          <a:prstGeom prst="rect">
            <a:avLst/>
          </a:prstGeom>
        </p:spPr>
      </p:pic>
    </p:spTree>
    <p:extLst>
      <p:ext uri="{BB962C8B-B14F-4D97-AF65-F5344CB8AC3E}">
        <p14:creationId xmlns:p14="http://schemas.microsoft.com/office/powerpoint/2010/main" val="23086139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Death in the Archives:  The Anthropocene</a:t>
            </a:r>
            <a:endParaRPr lang="en-CA" dirty="0"/>
          </a:p>
        </p:txBody>
      </p:sp>
      <p:sp>
        <p:nvSpPr>
          <p:cNvPr id="4" name="Content Placeholder 2"/>
          <p:cNvSpPr>
            <a:spLocks noGrp="1"/>
          </p:cNvSpPr>
          <p:nvPr>
            <p:ph idx="1"/>
          </p:nvPr>
        </p:nvSpPr>
        <p:spPr/>
        <p:txBody>
          <a:bodyPr>
            <a:normAutofit fontScale="92500" lnSpcReduction="10000"/>
          </a:bodyPr>
          <a:lstStyle/>
          <a:p>
            <a:pPr marL="0" indent="0">
              <a:buNone/>
            </a:pPr>
            <a:r>
              <a:rPr lang="en-CA" dirty="0" smtClean="0"/>
              <a:t>[I]n </a:t>
            </a:r>
            <a:r>
              <a:rPr lang="en-CA" i="1" dirty="0" smtClean="0"/>
              <a:t>Beowulf</a:t>
            </a:r>
            <a:r>
              <a:rPr lang="en-CA" dirty="0" smtClean="0"/>
              <a:t> … we may see man at war with the hostile world, and his inevitable overthrow in Time…  we may still, against his great scene, hung with tapestries woven of ancient tales of ruin, see the </a:t>
            </a:r>
            <a:r>
              <a:rPr lang="en-CA" i="1" dirty="0" err="1" smtClean="0"/>
              <a:t>hæleð</a:t>
            </a:r>
            <a:r>
              <a:rPr lang="en-CA" dirty="0" smtClean="0"/>
              <a:t> [warriors] walk… as in a little circle of light about their halls, men with courage as their stay went forward to that battle with the hostile world and the offspring of the dark which ends for all, even the kings and champions, in defeat… </a:t>
            </a:r>
            <a:r>
              <a:rPr lang="en-CA" dirty="0"/>
              <a:t>As the poet looks back into the past, surveying the history of kings and warriors in the old traditions, he sees that all glory (or as we might say 'culture' or 'civilization') ends in night.  […] [W]e may remember that the poet of </a:t>
            </a:r>
            <a:r>
              <a:rPr lang="en-CA" i="1" dirty="0"/>
              <a:t>Beowulf</a:t>
            </a:r>
            <a:r>
              <a:rPr lang="en-CA" dirty="0"/>
              <a:t> saw clearly: the wages of heroism is death. </a:t>
            </a:r>
          </a:p>
          <a:p>
            <a:pPr marL="0" indent="0">
              <a:buNone/>
            </a:pPr>
            <a:endParaRPr lang="en-CA" dirty="0"/>
          </a:p>
          <a:p>
            <a:pPr marL="0" indent="0">
              <a:buNone/>
            </a:pPr>
            <a:r>
              <a:rPr lang="en-CA" dirty="0"/>
              <a:t>-- J.R.R. Tolkien, </a:t>
            </a:r>
            <a:r>
              <a:rPr lang="en-CA" i="1" dirty="0"/>
              <a:t>The Monsters and the Critics</a:t>
            </a:r>
            <a:endParaRPr lang="en-CA" dirty="0"/>
          </a:p>
          <a:p>
            <a:pPr marL="0" indent="0">
              <a:buNone/>
            </a:pPr>
            <a:endParaRPr lang="en-CA" dirty="0" smtClean="0"/>
          </a:p>
          <a:p>
            <a:pPr marL="0" indent="0">
              <a:buNone/>
            </a:pPr>
            <a:endParaRPr lang="en-CA" dirty="0"/>
          </a:p>
        </p:txBody>
      </p:sp>
    </p:spTree>
    <p:extLst>
      <p:ext uri="{BB962C8B-B14F-4D97-AF65-F5344CB8AC3E}">
        <p14:creationId xmlns:p14="http://schemas.microsoft.com/office/powerpoint/2010/main" val="12704025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Death in the Archives:  The Anthropocene</a:t>
            </a:r>
            <a:endParaRPr lang="en-CA" dirty="0"/>
          </a:p>
        </p:txBody>
      </p:sp>
      <p:sp>
        <p:nvSpPr>
          <p:cNvPr id="4" name="Content Placeholder 2"/>
          <p:cNvSpPr>
            <a:spLocks noGrp="1"/>
          </p:cNvSpPr>
          <p:nvPr>
            <p:ph idx="1"/>
          </p:nvPr>
        </p:nvSpPr>
        <p:spPr>
          <a:xfrm>
            <a:off x="1039528" y="1459865"/>
            <a:ext cx="10068026" cy="3978409"/>
          </a:xfrm>
        </p:spPr>
        <p:txBody>
          <a:bodyPr>
            <a:noAutofit/>
          </a:bodyPr>
          <a:lstStyle/>
          <a:p>
            <a:pPr marL="0" indent="0">
              <a:lnSpc>
                <a:spcPct val="134000"/>
              </a:lnSpc>
              <a:spcBef>
                <a:spcPts val="0"/>
              </a:spcBef>
              <a:buNone/>
            </a:pPr>
            <a:r>
              <a:rPr lang="en-CA" sz="1800" dirty="0" smtClean="0"/>
              <a:t>“</a:t>
            </a:r>
            <a:r>
              <a:rPr lang="en-CA" sz="1800" dirty="0"/>
              <a:t>The problem is that of extinction—of multiple extinctions; heart-breaking extinctions; boring, quotidian, barely-noticed extinctions—both the absences that echo through centuries, and the disposable erosions of our </a:t>
            </a:r>
            <a:r>
              <a:rPr lang="en-CA" sz="1800" dirty="0" err="1"/>
              <a:t>lossy</a:t>
            </a:r>
            <a:r>
              <a:rPr lang="en-CA" sz="1800" dirty="0"/>
              <a:t> everyday. We edit to guess at a poet’s papers, long since burned in the hearth. We scrape through stratigraphic layers of earth to uncover ways of life forgotten, and piece together potsherds to make our theories about them hold water. Some of us model how languages change over time, and train ourselves to read the hands that won’t be written, anymore. Others promulgate standards to ward against isolation and loss. With great labor and attention, we migrate complex systems forward. </a:t>
            </a:r>
            <a:r>
              <a:rPr lang="en-CA" sz="1800" dirty="0" smtClean="0"/>
              <a:t>[…] </a:t>
            </a:r>
            <a:r>
              <a:rPr lang="en-CA" sz="1800" dirty="0"/>
              <a:t>And even while we delight in building the shiny and the new—and come to meetings like this to celebrate and share and advance that work—we know that someone, sooner or later, </a:t>
            </a:r>
            <a:r>
              <a:rPr lang="en-CA" sz="1800" dirty="0">
                <a:hlinkClick r:id="rId2"/>
              </a:rPr>
              <a:t>curates bits</a:t>
            </a:r>
            <a:r>
              <a:rPr lang="en-CA" sz="1800" dirty="0"/>
              <a:t> against our ruins</a:t>
            </a:r>
            <a:r>
              <a:rPr lang="en-CA" sz="1800" dirty="0" smtClean="0"/>
              <a:t>.” (</a:t>
            </a:r>
            <a:r>
              <a:rPr lang="en-CA" sz="1800" dirty="0" err="1" smtClean="0"/>
              <a:t>Nowviskie</a:t>
            </a:r>
            <a:r>
              <a:rPr lang="en-CA" sz="1800" dirty="0" smtClean="0"/>
              <a:t>, “Digital Humanities in the Anthropocene”)</a:t>
            </a:r>
            <a:endParaRPr lang="en-CA" sz="1800" dirty="0"/>
          </a:p>
        </p:txBody>
      </p:sp>
    </p:spTree>
    <p:extLst>
      <p:ext uri="{BB962C8B-B14F-4D97-AF65-F5344CB8AC3E}">
        <p14:creationId xmlns:p14="http://schemas.microsoft.com/office/powerpoint/2010/main" val="2543510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11680" y="1005840"/>
            <a:ext cx="8839200" cy="4814507"/>
          </a:xfrm>
        </p:spPr>
        <p:txBody>
          <a:bodyPr>
            <a:normAutofit fontScale="92500" lnSpcReduction="10000"/>
          </a:bodyPr>
          <a:lstStyle/>
          <a:p>
            <a:pPr marL="0" indent="0" fontAlgn="base">
              <a:buNone/>
            </a:pPr>
            <a:r>
              <a:rPr lang="en-CA" dirty="0" err="1">
                <a:latin typeface="Palatino Linotype" panose="02040502050505030304" pitchFamily="18" charset="0"/>
              </a:rPr>
              <a:t>Moððe</a:t>
            </a:r>
            <a:r>
              <a:rPr lang="en-CA" dirty="0">
                <a:latin typeface="Palatino Linotype" panose="02040502050505030304" pitchFamily="18" charset="0"/>
              </a:rPr>
              <a:t> word </a:t>
            </a:r>
            <a:r>
              <a:rPr lang="en-CA" dirty="0" err="1">
                <a:latin typeface="Palatino Linotype" panose="02040502050505030304" pitchFamily="18" charset="0"/>
              </a:rPr>
              <a:t>fræt</a:t>
            </a:r>
            <a:r>
              <a:rPr lang="en-CA" dirty="0">
                <a:latin typeface="Palatino Linotype" panose="02040502050505030304" pitchFamily="18" charset="0"/>
              </a:rPr>
              <a:t>.      Me </a:t>
            </a:r>
            <a:r>
              <a:rPr lang="en-CA" dirty="0" err="1">
                <a:latin typeface="Palatino Linotype" panose="02040502050505030304" pitchFamily="18" charset="0"/>
              </a:rPr>
              <a:t>þæt</a:t>
            </a:r>
            <a:r>
              <a:rPr lang="en-CA" dirty="0">
                <a:latin typeface="Palatino Linotype" panose="02040502050505030304" pitchFamily="18" charset="0"/>
              </a:rPr>
              <a:t> </a:t>
            </a:r>
            <a:r>
              <a:rPr lang="en-CA" dirty="0" err="1">
                <a:latin typeface="Palatino Linotype" panose="02040502050505030304" pitchFamily="18" charset="0"/>
              </a:rPr>
              <a:t>þuhte</a:t>
            </a:r>
            <a:r>
              <a:rPr lang="en-CA" dirty="0">
                <a:latin typeface="Palatino Linotype" panose="02040502050505030304" pitchFamily="18" charset="0"/>
              </a:rPr>
              <a:t/>
            </a:r>
            <a:br>
              <a:rPr lang="en-CA" dirty="0">
                <a:latin typeface="Palatino Linotype" panose="02040502050505030304" pitchFamily="18" charset="0"/>
              </a:rPr>
            </a:br>
            <a:r>
              <a:rPr lang="en-CA" dirty="0" err="1">
                <a:latin typeface="Palatino Linotype" panose="02040502050505030304" pitchFamily="18" charset="0"/>
              </a:rPr>
              <a:t>wrætlicu</a:t>
            </a:r>
            <a:r>
              <a:rPr lang="en-CA" dirty="0">
                <a:latin typeface="Palatino Linotype" panose="02040502050505030304" pitchFamily="18" charset="0"/>
              </a:rPr>
              <a:t> </a:t>
            </a:r>
            <a:r>
              <a:rPr lang="en-CA" dirty="0" err="1">
                <a:latin typeface="Palatino Linotype" panose="02040502050505030304" pitchFamily="18" charset="0"/>
              </a:rPr>
              <a:t>wyrd</a:t>
            </a:r>
            <a:r>
              <a:rPr lang="en-CA" dirty="0">
                <a:latin typeface="Palatino Linotype" panose="02040502050505030304" pitchFamily="18" charset="0"/>
              </a:rPr>
              <a:t>,     </a:t>
            </a:r>
            <a:r>
              <a:rPr lang="en-CA" dirty="0" err="1">
                <a:latin typeface="Palatino Linotype" panose="02040502050505030304" pitchFamily="18" charset="0"/>
              </a:rPr>
              <a:t>þa</a:t>
            </a:r>
            <a:r>
              <a:rPr lang="en-CA" dirty="0">
                <a:latin typeface="Palatino Linotype" panose="02040502050505030304" pitchFamily="18" charset="0"/>
              </a:rPr>
              <a:t> </a:t>
            </a:r>
            <a:r>
              <a:rPr lang="en-CA" dirty="0" err="1">
                <a:latin typeface="Palatino Linotype" panose="02040502050505030304" pitchFamily="18" charset="0"/>
              </a:rPr>
              <a:t>ic</a:t>
            </a:r>
            <a:r>
              <a:rPr lang="en-CA" dirty="0">
                <a:latin typeface="Palatino Linotype" panose="02040502050505030304" pitchFamily="18" charset="0"/>
              </a:rPr>
              <a:t> </a:t>
            </a:r>
            <a:r>
              <a:rPr lang="en-CA" dirty="0" err="1">
                <a:latin typeface="Palatino Linotype" panose="02040502050505030304" pitchFamily="18" charset="0"/>
              </a:rPr>
              <a:t>þæt</a:t>
            </a:r>
            <a:r>
              <a:rPr lang="en-CA" dirty="0">
                <a:latin typeface="Palatino Linotype" panose="02040502050505030304" pitchFamily="18" charset="0"/>
              </a:rPr>
              <a:t> </a:t>
            </a:r>
            <a:r>
              <a:rPr lang="en-CA" dirty="0" err="1">
                <a:latin typeface="Palatino Linotype" panose="02040502050505030304" pitchFamily="18" charset="0"/>
              </a:rPr>
              <a:t>wundor</a:t>
            </a:r>
            <a:r>
              <a:rPr lang="en-CA" dirty="0">
                <a:latin typeface="Palatino Linotype" panose="02040502050505030304" pitchFamily="18" charset="0"/>
              </a:rPr>
              <a:t> </a:t>
            </a:r>
            <a:r>
              <a:rPr lang="en-CA" dirty="0" err="1">
                <a:latin typeface="Palatino Linotype" panose="02040502050505030304" pitchFamily="18" charset="0"/>
              </a:rPr>
              <a:t>gefrægn</a:t>
            </a:r>
            <a:r>
              <a:rPr lang="en-CA" dirty="0">
                <a:latin typeface="Palatino Linotype" panose="02040502050505030304" pitchFamily="18" charset="0"/>
              </a:rPr>
              <a:t>,</a:t>
            </a:r>
            <a:br>
              <a:rPr lang="en-CA" dirty="0">
                <a:latin typeface="Palatino Linotype" panose="02040502050505030304" pitchFamily="18" charset="0"/>
              </a:rPr>
            </a:br>
            <a:r>
              <a:rPr lang="en-CA" dirty="0" err="1">
                <a:latin typeface="Palatino Linotype" panose="02040502050505030304" pitchFamily="18" charset="0"/>
              </a:rPr>
              <a:t>þæt</a:t>
            </a:r>
            <a:r>
              <a:rPr lang="en-CA" dirty="0">
                <a:latin typeface="Palatino Linotype" panose="02040502050505030304" pitchFamily="18" charset="0"/>
              </a:rPr>
              <a:t> se </a:t>
            </a:r>
            <a:r>
              <a:rPr lang="en-CA" dirty="0" err="1">
                <a:latin typeface="Palatino Linotype" panose="02040502050505030304" pitchFamily="18" charset="0"/>
              </a:rPr>
              <a:t>wyrm</a:t>
            </a:r>
            <a:r>
              <a:rPr lang="en-CA" dirty="0">
                <a:latin typeface="Palatino Linotype" panose="02040502050505030304" pitchFamily="18" charset="0"/>
              </a:rPr>
              <a:t> </a:t>
            </a:r>
            <a:r>
              <a:rPr lang="en-CA" dirty="0" err="1">
                <a:latin typeface="Palatino Linotype" panose="02040502050505030304" pitchFamily="18" charset="0"/>
              </a:rPr>
              <a:t>forswealg</a:t>
            </a:r>
            <a:r>
              <a:rPr lang="en-CA" dirty="0">
                <a:latin typeface="Palatino Linotype" panose="02040502050505030304" pitchFamily="18" charset="0"/>
              </a:rPr>
              <a:t>     </a:t>
            </a:r>
            <a:r>
              <a:rPr lang="en-CA" dirty="0" err="1">
                <a:latin typeface="Palatino Linotype" panose="02040502050505030304" pitchFamily="18" charset="0"/>
              </a:rPr>
              <a:t>wera</a:t>
            </a:r>
            <a:r>
              <a:rPr lang="en-CA" dirty="0">
                <a:latin typeface="Palatino Linotype" panose="02040502050505030304" pitchFamily="18" charset="0"/>
              </a:rPr>
              <a:t> </a:t>
            </a:r>
            <a:r>
              <a:rPr lang="en-CA" dirty="0" err="1">
                <a:latin typeface="Palatino Linotype" panose="02040502050505030304" pitchFamily="18" charset="0"/>
              </a:rPr>
              <a:t>gied</a:t>
            </a:r>
            <a:r>
              <a:rPr lang="en-CA" dirty="0">
                <a:latin typeface="Palatino Linotype" panose="02040502050505030304" pitchFamily="18" charset="0"/>
              </a:rPr>
              <a:t> </a:t>
            </a:r>
            <a:r>
              <a:rPr lang="en-CA" dirty="0" err="1">
                <a:latin typeface="Palatino Linotype" panose="02040502050505030304" pitchFamily="18" charset="0"/>
              </a:rPr>
              <a:t>sumes</a:t>
            </a:r>
            <a:r>
              <a:rPr lang="en-CA" dirty="0">
                <a:latin typeface="Palatino Linotype" panose="02040502050505030304" pitchFamily="18" charset="0"/>
              </a:rPr>
              <a:t>,</a:t>
            </a:r>
            <a:br>
              <a:rPr lang="en-CA" dirty="0">
                <a:latin typeface="Palatino Linotype" panose="02040502050505030304" pitchFamily="18" charset="0"/>
              </a:rPr>
            </a:br>
            <a:r>
              <a:rPr lang="en-CA" dirty="0" err="1">
                <a:latin typeface="Palatino Linotype" panose="02040502050505030304" pitchFamily="18" charset="0"/>
              </a:rPr>
              <a:t>þeof</a:t>
            </a:r>
            <a:r>
              <a:rPr lang="en-CA" dirty="0">
                <a:latin typeface="Palatino Linotype" panose="02040502050505030304" pitchFamily="18" charset="0"/>
              </a:rPr>
              <a:t> in </a:t>
            </a:r>
            <a:r>
              <a:rPr lang="en-CA" dirty="0" err="1">
                <a:latin typeface="Palatino Linotype" panose="02040502050505030304" pitchFamily="18" charset="0"/>
              </a:rPr>
              <a:t>þystro</a:t>
            </a:r>
            <a:r>
              <a:rPr lang="en-CA" dirty="0">
                <a:latin typeface="Palatino Linotype" panose="02040502050505030304" pitchFamily="18" charset="0"/>
              </a:rPr>
              <a:t>,     </a:t>
            </a:r>
            <a:r>
              <a:rPr lang="en-CA" dirty="0" err="1">
                <a:latin typeface="Palatino Linotype" panose="02040502050505030304" pitchFamily="18" charset="0"/>
              </a:rPr>
              <a:t>þrymfæstne</a:t>
            </a:r>
            <a:r>
              <a:rPr lang="en-CA" dirty="0">
                <a:latin typeface="Palatino Linotype" panose="02040502050505030304" pitchFamily="18" charset="0"/>
              </a:rPr>
              <a:t> </a:t>
            </a:r>
            <a:r>
              <a:rPr lang="en-CA" dirty="0" err="1">
                <a:latin typeface="Palatino Linotype" panose="02040502050505030304" pitchFamily="18" charset="0"/>
              </a:rPr>
              <a:t>cwide</a:t>
            </a:r>
            <a:r>
              <a:rPr lang="en-CA" dirty="0">
                <a:latin typeface="Palatino Linotype" panose="02040502050505030304" pitchFamily="18" charset="0"/>
              </a:rPr>
              <a:t/>
            </a:r>
            <a:br>
              <a:rPr lang="en-CA" dirty="0">
                <a:latin typeface="Palatino Linotype" panose="02040502050505030304" pitchFamily="18" charset="0"/>
              </a:rPr>
            </a:br>
            <a:r>
              <a:rPr lang="en-CA" dirty="0" err="1" smtClean="0">
                <a:latin typeface="Palatino Linotype" panose="02040502050505030304" pitchFamily="18" charset="0"/>
              </a:rPr>
              <a:t>ond</a:t>
            </a:r>
            <a:r>
              <a:rPr lang="en-CA" dirty="0" smtClean="0">
                <a:latin typeface="Palatino Linotype" panose="02040502050505030304" pitchFamily="18" charset="0"/>
              </a:rPr>
              <a:t> </a:t>
            </a:r>
            <a:r>
              <a:rPr lang="en-CA" dirty="0" err="1">
                <a:latin typeface="Palatino Linotype" panose="02040502050505030304" pitchFamily="18" charset="0"/>
              </a:rPr>
              <a:t>þæs</a:t>
            </a:r>
            <a:r>
              <a:rPr lang="en-CA" dirty="0">
                <a:latin typeface="Palatino Linotype" panose="02040502050505030304" pitchFamily="18" charset="0"/>
              </a:rPr>
              <a:t> </a:t>
            </a:r>
            <a:r>
              <a:rPr lang="en-CA" dirty="0" err="1">
                <a:latin typeface="Palatino Linotype" panose="02040502050505030304" pitchFamily="18" charset="0"/>
              </a:rPr>
              <a:t>strangan</a:t>
            </a:r>
            <a:r>
              <a:rPr lang="en-CA" dirty="0">
                <a:latin typeface="Palatino Linotype" panose="02040502050505030304" pitchFamily="18" charset="0"/>
              </a:rPr>
              <a:t> </a:t>
            </a:r>
            <a:r>
              <a:rPr lang="en-CA" dirty="0" err="1">
                <a:latin typeface="Palatino Linotype" panose="02040502050505030304" pitchFamily="18" charset="0"/>
              </a:rPr>
              <a:t>staþol</a:t>
            </a:r>
            <a:r>
              <a:rPr lang="en-CA" dirty="0">
                <a:latin typeface="Palatino Linotype" panose="02040502050505030304" pitchFamily="18" charset="0"/>
              </a:rPr>
              <a:t>.    </a:t>
            </a:r>
            <a:r>
              <a:rPr lang="en-CA" dirty="0" err="1">
                <a:latin typeface="Palatino Linotype" panose="02040502050505030304" pitchFamily="18" charset="0"/>
              </a:rPr>
              <a:t>Stælgiest</a:t>
            </a:r>
            <a:r>
              <a:rPr lang="en-CA" dirty="0">
                <a:latin typeface="Palatino Linotype" panose="02040502050505030304" pitchFamily="18" charset="0"/>
              </a:rPr>
              <a:t> ne </a:t>
            </a:r>
            <a:r>
              <a:rPr lang="en-CA" dirty="0" err="1">
                <a:latin typeface="Palatino Linotype" panose="02040502050505030304" pitchFamily="18" charset="0"/>
              </a:rPr>
              <a:t>wæs</a:t>
            </a:r>
            <a:r>
              <a:rPr lang="en-CA" dirty="0">
                <a:latin typeface="Palatino Linotype" panose="02040502050505030304" pitchFamily="18" charset="0"/>
              </a:rPr>
              <a:t/>
            </a:r>
            <a:br>
              <a:rPr lang="en-CA" dirty="0">
                <a:latin typeface="Palatino Linotype" panose="02040502050505030304" pitchFamily="18" charset="0"/>
              </a:rPr>
            </a:br>
            <a:r>
              <a:rPr lang="en-CA" dirty="0" err="1">
                <a:latin typeface="Palatino Linotype" panose="02040502050505030304" pitchFamily="18" charset="0"/>
              </a:rPr>
              <a:t>wihte</a:t>
            </a:r>
            <a:r>
              <a:rPr lang="en-CA" dirty="0">
                <a:latin typeface="Palatino Linotype" panose="02040502050505030304" pitchFamily="18" charset="0"/>
              </a:rPr>
              <a:t> </a:t>
            </a:r>
            <a:r>
              <a:rPr lang="en-CA" dirty="0" err="1">
                <a:latin typeface="Palatino Linotype" panose="02040502050505030304" pitchFamily="18" charset="0"/>
              </a:rPr>
              <a:t>þy</a:t>
            </a:r>
            <a:r>
              <a:rPr lang="en-CA" dirty="0">
                <a:latin typeface="Palatino Linotype" panose="02040502050505030304" pitchFamily="18" charset="0"/>
              </a:rPr>
              <a:t> </a:t>
            </a:r>
            <a:r>
              <a:rPr lang="en-CA" dirty="0" err="1">
                <a:latin typeface="Palatino Linotype" panose="02040502050505030304" pitchFamily="18" charset="0"/>
              </a:rPr>
              <a:t>gleawra</a:t>
            </a:r>
            <a:r>
              <a:rPr lang="en-CA" dirty="0">
                <a:latin typeface="Palatino Linotype" panose="02040502050505030304" pitchFamily="18" charset="0"/>
              </a:rPr>
              <a:t>,    </a:t>
            </a:r>
            <a:r>
              <a:rPr lang="en-CA" dirty="0" err="1">
                <a:latin typeface="Palatino Linotype" panose="02040502050505030304" pitchFamily="18" charset="0"/>
              </a:rPr>
              <a:t>þe</a:t>
            </a:r>
            <a:r>
              <a:rPr lang="en-CA" dirty="0">
                <a:latin typeface="Palatino Linotype" panose="02040502050505030304" pitchFamily="18" charset="0"/>
              </a:rPr>
              <a:t> he </a:t>
            </a:r>
            <a:r>
              <a:rPr lang="en-CA" dirty="0" err="1">
                <a:latin typeface="Palatino Linotype" panose="02040502050505030304" pitchFamily="18" charset="0"/>
              </a:rPr>
              <a:t>þam</a:t>
            </a:r>
            <a:r>
              <a:rPr lang="en-CA" dirty="0">
                <a:latin typeface="Palatino Linotype" panose="02040502050505030304" pitchFamily="18" charset="0"/>
              </a:rPr>
              <a:t> </a:t>
            </a:r>
            <a:r>
              <a:rPr lang="en-CA" dirty="0" err="1">
                <a:latin typeface="Palatino Linotype" panose="02040502050505030304" pitchFamily="18" charset="0"/>
              </a:rPr>
              <a:t>wordum</a:t>
            </a:r>
            <a:r>
              <a:rPr lang="en-CA" dirty="0">
                <a:latin typeface="Palatino Linotype" panose="02040502050505030304" pitchFamily="18" charset="0"/>
              </a:rPr>
              <a:t> </a:t>
            </a:r>
            <a:r>
              <a:rPr lang="en-CA" dirty="0" err="1">
                <a:latin typeface="Palatino Linotype" panose="02040502050505030304" pitchFamily="18" charset="0"/>
              </a:rPr>
              <a:t>swealg</a:t>
            </a:r>
            <a:r>
              <a:rPr lang="en-CA" dirty="0">
                <a:latin typeface="Palatino Linotype" panose="02040502050505030304" pitchFamily="18" charset="0"/>
              </a:rPr>
              <a:t>.</a:t>
            </a:r>
          </a:p>
          <a:p>
            <a:pPr marL="0" indent="0" fontAlgn="base">
              <a:buNone/>
            </a:pPr>
            <a:r>
              <a:rPr lang="en-CA" dirty="0">
                <a:latin typeface="Palatino Linotype" panose="02040502050505030304" pitchFamily="18" charset="0"/>
              </a:rPr>
              <a:t> </a:t>
            </a:r>
          </a:p>
          <a:p>
            <a:pPr marL="0" indent="0" fontAlgn="base">
              <a:buNone/>
            </a:pPr>
            <a:r>
              <a:rPr lang="en-CA" dirty="0">
                <a:latin typeface="Palatino Linotype" panose="02040502050505030304" pitchFamily="18" charset="0"/>
              </a:rPr>
              <a:t>A moth ate </a:t>
            </a:r>
            <a:r>
              <a:rPr lang="en-CA" b="1" dirty="0">
                <a:solidFill>
                  <a:srgbClr val="FF0000"/>
                </a:solidFill>
                <a:latin typeface="Palatino Linotype" panose="02040502050505030304" pitchFamily="18" charset="0"/>
              </a:rPr>
              <a:t>words</a:t>
            </a:r>
            <a:r>
              <a:rPr lang="en-CA" dirty="0">
                <a:latin typeface="Palatino Linotype" panose="02040502050505030304" pitchFamily="18" charset="0"/>
              </a:rPr>
              <a:t>. That seemed to me</a:t>
            </a:r>
            <a:br>
              <a:rPr lang="en-CA" dirty="0">
                <a:latin typeface="Palatino Linotype" panose="02040502050505030304" pitchFamily="18" charset="0"/>
              </a:rPr>
            </a:br>
            <a:r>
              <a:rPr lang="en-CA" dirty="0">
                <a:latin typeface="Palatino Linotype" panose="02040502050505030304" pitchFamily="18" charset="0"/>
              </a:rPr>
              <a:t>a </a:t>
            </a:r>
            <a:r>
              <a:rPr lang="en-CA" dirty="0" smtClean="0">
                <a:latin typeface="Palatino Linotype" panose="02040502050505030304" pitchFamily="18" charset="0"/>
              </a:rPr>
              <a:t>marvellous happening</a:t>
            </a:r>
            <a:r>
              <a:rPr lang="en-CA" dirty="0">
                <a:latin typeface="Palatino Linotype" panose="02040502050505030304" pitchFamily="18" charset="0"/>
              </a:rPr>
              <a:t>, when I heard about that wonder,</a:t>
            </a:r>
            <a:br>
              <a:rPr lang="en-CA" dirty="0">
                <a:latin typeface="Palatino Linotype" panose="02040502050505030304" pitchFamily="18" charset="0"/>
              </a:rPr>
            </a:br>
            <a:r>
              <a:rPr lang="en-CA" dirty="0">
                <a:latin typeface="Palatino Linotype" panose="02040502050505030304" pitchFamily="18" charset="0"/>
              </a:rPr>
              <a:t>that the </a:t>
            </a:r>
            <a:r>
              <a:rPr lang="en-CA" dirty="0" smtClean="0">
                <a:latin typeface="Palatino Linotype" panose="02040502050505030304" pitchFamily="18" charset="0"/>
              </a:rPr>
              <a:t>worm swallowed up a certain man’s </a:t>
            </a:r>
            <a:r>
              <a:rPr lang="en-CA" b="1" dirty="0" smtClean="0">
                <a:solidFill>
                  <a:srgbClr val="FF0000"/>
                </a:solidFill>
                <a:latin typeface="Palatino Linotype" panose="02040502050505030304" pitchFamily="18" charset="0"/>
              </a:rPr>
              <a:t>song</a:t>
            </a:r>
            <a:r>
              <a:rPr lang="en-CA" dirty="0" smtClean="0">
                <a:latin typeface="Palatino Linotype" panose="02040502050505030304" pitchFamily="18" charset="0"/>
              </a:rPr>
              <a:t>,</a:t>
            </a:r>
            <a:r>
              <a:rPr lang="en-CA" dirty="0">
                <a:latin typeface="Palatino Linotype" panose="02040502050505030304" pitchFamily="18" charset="0"/>
              </a:rPr>
              <a:t/>
            </a:r>
            <a:br>
              <a:rPr lang="en-CA" dirty="0">
                <a:latin typeface="Palatino Linotype" panose="02040502050505030304" pitchFamily="18" charset="0"/>
              </a:rPr>
            </a:br>
            <a:r>
              <a:rPr lang="en-CA" dirty="0" smtClean="0">
                <a:latin typeface="Palatino Linotype" panose="02040502050505030304" pitchFamily="18" charset="0"/>
              </a:rPr>
              <a:t>the thief in darkness, a </a:t>
            </a:r>
            <a:r>
              <a:rPr lang="en-CA" dirty="0">
                <a:latin typeface="Palatino Linotype" panose="02040502050505030304" pitchFamily="18" charset="0"/>
              </a:rPr>
              <a:t>glory-fast </a:t>
            </a:r>
            <a:r>
              <a:rPr lang="en-CA" b="1" dirty="0">
                <a:solidFill>
                  <a:srgbClr val="FF0000"/>
                </a:solidFill>
                <a:latin typeface="Palatino Linotype" panose="02040502050505030304" pitchFamily="18" charset="0"/>
              </a:rPr>
              <a:t>speech</a:t>
            </a:r>
            <a:r>
              <a:rPr lang="en-CA" dirty="0">
                <a:latin typeface="Palatino Linotype" panose="02040502050505030304" pitchFamily="18" charset="0"/>
              </a:rPr>
              <a:t/>
            </a:r>
            <a:br>
              <a:rPr lang="en-CA" dirty="0">
                <a:latin typeface="Palatino Linotype" panose="02040502050505030304" pitchFamily="18" charset="0"/>
              </a:rPr>
            </a:br>
            <a:r>
              <a:rPr lang="en-CA" b="1" dirty="0" smtClean="0">
                <a:solidFill>
                  <a:srgbClr val="FF0000"/>
                </a:solidFill>
                <a:latin typeface="Palatino Linotype" panose="02040502050505030304" pitchFamily="18" charset="0"/>
              </a:rPr>
              <a:t>and </a:t>
            </a:r>
            <a:r>
              <a:rPr lang="en-CA" b="1" dirty="0">
                <a:solidFill>
                  <a:srgbClr val="FF0000"/>
                </a:solidFill>
                <a:latin typeface="Palatino Linotype" panose="02040502050505030304" pitchFamily="18" charset="0"/>
              </a:rPr>
              <a:t>its strong foundation</a:t>
            </a:r>
            <a:r>
              <a:rPr lang="en-CA" dirty="0">
                <a:latin typeface="Palatino Linotype" panose="02040502050505030304" pitchFamily="18" charset="0"/>
              </a:rPr>
              <a:t>. The stealing guest was not</a:t>
            </a:r>
            <a:br>
              <a:rPr lang="en-CA" dirty="0">
                <a:latin typeface="Palatino Linotype" panose="02040502050505030304" pitchFamily="18" charset="0"/>
              </a:rPr>
            </a:br>
            <a:r>
              <a:rPr lang="en-CA" dirty="0">
                <a:latin typeface="Palatino Linotype" panose="02040502050505030304" pitchFamily="18" charset="0"/>
              </a:rPr>
              <a:t>at all the </a:t>
            </a:r>
            <a:r>
              <a:rPr lang="en-CA" dirty="0" smtClean="0">
                <a:latin typeface="Palatino Linotype" panose="02040502050505030304" pitchFamily="18" charset="0"/>
              </a:rPr>
              <a:t>wiser, </a:t>
            </a:r>
            <a:r>
              <a:rPr lang="en-CA" dirty="0">
                <a:latin typeface="Palatino Linotype" panose="02040502050505030304" pitchFamily="18" charset="0"/>
              </a:rPr>
              <a:t>for those </a:t>
            </a:r>
            <a:r>
              <a:rPr lang="en-CA" b="1" dirty="0">
                <a:solidFill>
                  <a:srgbClr val="FF0000"/>
                </a:solidFill>
                <a:latin typeface="Palatino Linotype" panose="02040502050505030304" pitchFamily="18" charset="0"/>
              </a:rPr>
              <a:t>words</a:t>
            </a:r>
            <a:r>
              <a:rPr lang="en-CA" dirty="0">
                <a:solidFill>
                  <a:srgbClr val="FF0000"/>
                </a:solidFill>
                <a:latin typeface="Palatino Linotype" panose="02040502050505030304" pitchFamily="18" charset="0"/>
              </a:rPr>
              <a:t> </a:t>
            </a:r>
            <a:r>
              <a:rPr lang="en-CA" dirty="0" smtClean="0">
                <a:latin typeface="Palatino Linotype" panose="02040502050505030304" pitchFamily="18" charset="0"/>
              </a:rPr>
              <a:t>he </a:t>
            </a:r>
            <a:r>
              <a:rPr lang="en-CA" dirty="0">
                <a:latin typeface="Palatino Linotype" panose="02040502050505030304" pitchFamily="18" charset="0"/>
              </a:rPr>
              <a:t>swallowed.</a:t>
            </a:r>
          </a:p>
          <a:p>
            <a:pPr marL="0" indent="0">
              <a:buNone/>
            </a:pPr>
            <a:endParaRPr lang="en-CA" dirty="0"/>
          </a:p>
        </p:txBody>
      </p:sp>
    </p:spTree>
    <p:extLst>
      <p:ext uri="{BB962C8B-B14F-4D97-AF65-F5344CB8AC3E}">
        <p14:creationId xmlns:p14="http://schemas.microsoft.com/office/powerpoint/2010/main" val="27170032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3147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Traditional Associations</a:t>
            </a:r>
            <a:endParaRPr lang="en-CA" dirty="0"/>
          </a:p>
        </p:txBody>
      </p:sp>
      <p:sp>
        <p:nvSpPr>
          <p:cNvPr id="3" name="Content Placeholder 2"/>
          <p:cNvSpPr>
            <a:spLocks noGrp="1"/>
          </p:cNvSpPr>
          <p:nvPr>
            <p:ph idx="1"/>
          </p:nvPr>
        </p:nvSpPr>
        <p:spPr/>
        <p:txBody>
          <a:bodyPr/>
          <a:lstStyle/>
          <a:p>
            <a:pPr marL="0" indent="0">
              <a:buNone/>
            </a:pPr>
            <a:r>
              <a:rPr lang="en-CA" dirty="0"/>
              <a:t>“</a:t>
            </a:r>
            <a:r>
              <a:rPr lang="en-CA" dirty="0" err="1"/>
              <a:t>wyrd</a:t>
            </a:r>
            <a:r>
              <a:rPr lang="en-CA" dirty="0"/>
              <a:t>” (fate</a:t>
            </a:r>
            <a:r>
              <a:rPr lang="en-CA" dirty="0" smtClean="0"/>
              <a:t>) -- splendid </a:t>
            </a:r>
            <a:r>
              <a:rPr lang="en-CA" dirty="0"/>
              <a:t>buildings in ruins; the death of kings, warriors, civilization; the destructiveness of time </a:t>
            </a:r>
            <a:endParaRPr lang="en-CA" dirty="0" smtClean="0"/>
          </a:p>
          <a:p>
            <a:pPr marL="0" indent="0">
              <a:buNone/>
            </a:pPr>
            <a:endParaRPr lang="en-CA" dirty="0" smtClean="0"/>
          </a:p>
          <a:p>
            <a:pPr marL="0" indent="0">
              <a:buNone/>
            </a:pPr>
            <a:r>
              <a:rPr lang="en-CA" dirty="0" smtClean="0"/>
              <a:t>“</a:t>
            </a:r>
            <a:r>
              <a:rPr lang="en-CA" dirty="0" err="1" smtClean="0"/>
              <a:t>wyrm</a:t>
            </a:r>
            <a:r>
              <a:rPr lang="en-CA" dirty="0" smtClean="0"/>
              <a:t>” (worm) -- dragon</a:t>
            </a:r>
            <a:endParaRPr lang="en-CA" dirty="0"/>
          </a:p>
        </p:txBody>
      </p:sp>
    </p:spTree>
    <p:extLst>
      <p:ext uri="{BB962C8B-B14F-4D97-AF65-F5344CB8AC3E}">
        <p14:creationId xmlns:p14="http://schemas.microsoft.com/office/powerpoint/2010/main" val="301973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8589"/>
          <a:stretch/>
        </p:blipFill>
        <p:spPr>
          <a:xfrm>
            <a:off x="642937" y="1347537"/>
            <a:ext cx="11052310" cy="3563603"/>
          </a:xfrm>
          <a:prstGeom prst="rect">
            <a:avLst/>
          </a:prstGeom>
        </p:spPr>
      </p:pic>
    </p:spTree>
    <p:extLst>
      <p:ext uri="{BB962C8B-B14F-4D97-AF65-F5344CB8AC3E}">
        <p14:creationId xmlns:p14="http://schemas.microsoft.com/office/powerpoint/2010/main" val="23847789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1736</TotalTime>
  <Words>2941</Words>
  <Application>Microsoft Office PowerPoint</Application>
  <PresentationFormat>Widescreen</PresentationFormat>
  <Paragraphs>154</Paragraphs>
  <Slides>51</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Calibri Light</vt:lpstr>
      <vt:lpstr>Palatino Linotype</vt:lpstr>
      <vt:lpstr>Office Theme</vt:lpstr>
      <vt:lpstr>The Worm and the Book</vt:lpstr>
      <vt:lpstr>Overview</vt:lpstr>
      <vt:lpstr>PowerPoint Presentation</vt:lpstr>
      <vt:lpstr>Bookworm Damage</vt:lpstr>
      <vt:lpstr>PowerPoint Presentation</vt:lpstr>
      <vt:lpstr>PowerPoint Presentation</vt:lpstr>
      <vt:lpstr>PowerPoint Presentation</vt:lpstr>
      <vt:lpstr>Traditional Associations</vt:lpstr>
      <vt:lpstr>PowerPoint Presentation</vt:lpstr>
      <vt:lpstr>PowerPoint Presentation</vt:lpstr>
      <vt:lpstr>Digital Archives:  Egyptian Revolution (Born Digital)</vt:lpstr>
      <vt:lpstr>PowerPoint Presentation</vt:lpstr>
      <vt:lpstr>PowerPoint Presentation</vt:lpstr>
      <vt:lpstr>Metadata</vt:lpstr>
      <vt:lpstr>PowerPoint Presentation</vt:lpstr>
      <vt:lpstr>PowerPoint Presentation</vt:lpstr>
      <vt:lpstr>PowerPoint Presentation</vt:lpstr>
      <vt:lpstr>PowerPoint Presentation</vt:lpstr>
      <vt:lpstr>PowerPoint Presentation</vt:lpstr>
      <vt:lpstr>PowerPoint Presentation</vt:lpstr>
      <vt:lpstr>Digitizing Manuscripts</vt:lpstr>
      <vt:lpstr>Digitizing Printed Books</vt:lpstr>
      <vt:lpstr>Digitizing Printed Books</vt:lpstr>
      <vt:lpstr>Digitizing Printed Books</vt:lpstr>
      <vt:lpstr>Digitizing Printed Books</vt:lpstr>
      <vt:lpstr>Digitization Errors</vt:lpstr>
      <vt:lpstr>Google Data Centre:  Server Farm</vt:lpstr>
      <vt:lpstr>PowerPoint Presentation</vt:lpstr>
      <vt:lpstr>“The Mirror of the World &amp; Its Memory”</vt:lpstr>
      <vt:lpstr>PowerPoint Presentation</vt:lpstr>
      <vt:lpstr>PowerPoint Presentation</vt:lpstr>
      <vt:lpstr>Resurrections</vt:lpstr>
      <vt:lpstr>Hyperspectral or Multispectral Imaging</vt:lpstr>
      <vt:lpstr>Hyperspectral or Multispectral Imaging</vt:lpstr>
      <vt:lpstr>Hyperspectral or Multispectral Imaging</vt:lpstr>
      <vt:lpstr>Archimedes Codex</vt:lpstr>
      <vt:lpstr>The Declaration of Independence (draft)</vt:lpstr>
      <vt:lpstr>PowerPoint Presentation</vt:lpstr>
      <vt:lpstr>Risks to Digital Archives</vt:lpstr>
      <vt:lpstr>Risks to Digital Archives</vt:lpstr>
      <vt:lpstr>Doomsday Book</vt:lpstr>
      <vt:lpstr>PowerPoint Presentation</vt:lpstr>
      <vt:lpstr>PowerPoint Presentation</vt:lpstr>
      <vt:lpstr>The Internet Archive:  Political Data Destruction</vt:lpstr>
      <vt:lpstr>The Internet Archive:  Public Engagement</vt:lpstr>
      <vt:lpstr>Marginalized Communities: Archival Absence</vt:lpstr>
      <vt:lpstr>Marginalized Communities:  Archival Misrepresentation</vt:lpstr>
      <vt:lpstr>Marginalized Communities:   Imagined Archives, Possible Communities</vt:lpstr>
      <vt:lpstr>Death in the Archives:  The Anthropocene</vt:lpstr>
      <vt:lpstr>Death in the Archives:  The Anthropocene</vt:lpstr>
      <vt:lpstr>Death in the Archives:  The Anthropocene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Worm and the Book</dc:title>
  <dc:creator>Alexandra</dc:creator>
  <cp:lastModifiedBy>Alexandra Bolintineanu</cp:lastModifiedBy>
  <cp:revision>108</cp:revision>
  <cp:lastPrinted>2017-02-10T14:43:34Z</cp:lastPrinted>
  <dcterms:created xsi:type="dcterms:W3CDTF">2016-05-31T04:44:22Z</dcterms:created>
  <dcterms:modified xsi:type="dcterms:W3CDTF">2018-08-28T17:23:58Z</dcterms:modified>
</cp:coreProperties>
</file>